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 id="2147483690" r:id="rId6"/>
    <p:sldMasterId id="2147483702" r:id="rId7"/>
    <p:sldMasterId id="2147483715" r:id="rId8"/>
    <p:sldMasterId id="2147483728" r:id="rId9"/>
  </p:sldMasterIdLst>
  <p:notesMasterIdLst>
    <p:notesMasterId r:id="rId27"/>
  </p:notesMasterIdLst>
  <p:handoutMasterIdLst>
    <p:handoutMasterId r:id="rId28"/>
  </p:handoutMasterIdLst>
  <p:sldIdLst>
    <p:sldId id="340" r:id="rId10"/>
    <p:sldId id="268" r:id="rId11"/>
    <p:sldId id="264" r:id="rId12"/>
    <p:sldId id="259" r:id="rId13"/>
    <p:sldId id="260" r:id="rId14"/>
    <p:sldId id="256" r:id="rId15"/>
    <p:sldId id="258" r:id="rId16"/>
    <p:sldId id="342" r:id="rId17"/>
    <p:sldId id="263" r:id="rId18"/>
    <p:sldId id="271" r:id="rId19"/>
    <p:sldId id="262" r:id="rId20"/>
    <p:sldId id="651" r:id="rId21"/>
    <p:sldId id="806" r:id="rId22"/>
    <p:sldId id="804" r:id="rId23"/>
    <p:sldId id="344" r:id="rId24"/>
    <p:sldId id="345" r:id="rId25"/>
    <p:sldId id="34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95" autoAdjust="0"/>
    <p:restoredTop sz="94660"/>
  </p:normalViewPr>
  <p:slideViewPr>
    <p:cSldViewPr snapToGrid="0">
      <p:cViewPr varScale="1">
        <p:scale>
          <a:sx n="65" d="100"/>
          <a:sy n="65" d="100"/>
        </p:scale>
        <p:origin x="738" y="33"/>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W ICTP" userId="34444f7f-4ced-4b78-831b-790f9503b885" providerId="ADAL" clId="{F2E1CD66-6242-41AB-9611-36081A85E747}"/>
    <pc:docChg chg="addSld modSld">
      <pc:chgData name="UW ICTP" userId="34444f7f-4ced-4b78-831b-790f9503b885" providerId="ADAL" clId="{F2E1CD66-6242-41AB-9611-36081A85E747}" dt="2024-01-19T17:27:41.454" v="584" actId="20577"/>
      <pc:docMkLst>
        <pc:docMk/>
      </pc:docMkLst>
    </pc:docChg>
  </pc:docChgLst>
  <pc:docChgLst>
    <pc:chgData name="Esther Solano" userId="6dd3bc3a-8937-482e-8fcf-8166121fe3f0" providerId="ADAL" clId="{DB74D40C-C93B-4AEB-BB44-8DE3F6EF8DBA}"/>
  </pc:docChgLst>
  <pc:docChgLst>
    <pc:chgData name="Esther Solano" userId="6dd3bc3a-8937-482e-8fcf-8166121fe3f0" providerId="ADAL" clId="{52B9F1C9-8B03-4FF5-BA54-6F6DA519C267}"/>
  </pc:docChgLst>
  <pc:docChgLst>
    <pc:chgData name="Esther Solano" userId="6dd3bc3a-8937-482e-8fcf-8166121fe3f0" providerId="ADAL" clId="{E81A7158-81EB-4E57-9CC0-AA415E5468F7}"/>
    <pc:docChg chg="custSel addSld delSld modSld sldOrd">
      <pc:chgData name="Esther Solano" userId="6dd3bc3a-8937-482e-8fcf-8166121fe3f0" providerId="ADAL" clId="{E81A7158-81EB-4E57-9CC0-AA415E5468F7}" dt="2024-03-14T22:04:42.148" v="106" actId="1076"/>
      <pc:docMkLst>
        <pc:docMk/>
      </pc:docMkLst>
      <pc:sldChg chg="modSp">
        <pc:chgData name="Esther Solano" userId="6dd3bc3a-8937-482e-8fcf-8166121fe3f0" providerId="ADAL" clId="{E81A7158-81EB-4E57-9CC0-AA415E5468F7}" dt="2024-03-14T22:04:42.148" v="106" actId="1076"/>
        <pc:sldMkLst>
          <pc:docMk/>
          <pc:sldMk cId="494671961" sldId="262"/>
        </pc:sldMkLst>
        <pc:spChg chg="mod">
          <ac:chgData name="Esther Solano" userId="6dd3bc3a-8937-482e-8fcf-8166121fe3f0" providerId="ADAL" clId="{E81A7158-81EB-4E57-9CC0-AA415E5468F7}" dt="2024-03-14T22:04:42.148" v="106" actId="1076"/>
          <ac:spMkLst>
            <pc:docMk/>
            <pc:sldMk cId="494671961" sldId="262"/>
            <ac:spMk id="3" creationId="{00000000-0000-0000-0000-000000000000}"/>
          </ac:spMkLst>
        </pc:spChg>
      </pc:sldChg>
      <pc:sldChg chg="modSp add del">
        <pc:chgData name="Esther Solano" userId="6dd3bc3a-8937-482e-8fcf-8166121fe3f0" providerId="ADAL" clId="{E81A7158-81EB-4E57-9CC0-AA415E5468F7}" dt="2024-03-14T22:04:04.068" v="105" actId="2696"/>
        <pc:sldMkLst>
          <pc:docMk/>
          <pc:sldMk cId="1074580496" sldId="805"/>
        </pc:sldMkLst>
        <pc:spChg chg="mod">
          <ac:chgData name="Esther Solano" userId="6dd3bc3a-8937-482e-8fcf-8166121fe3f0" providerId="ADAL" clId="{E81A7158-81EB-4E57-9CC0-AA415E5468F7}" dt="2024-03-13T22:29:32.488" v="92" actId="1076"/>
          <ac:spMkLst>
            <pc:docMk/>
            <pc:sldMk cId="1074580496" sldId="805"/>
            <ac:spMk id="2" creationId="{DB995EBA-B31A-473D-9969-6785A185433E}"/>
          </ac:spMkLst>
        </pc:spChg>
        <pc:spChg chg="mod">
          <ac:chgData name="Esther Solano" userId="6dd3bc3a-8937-482e-8fcf-8166121fe3f0" providerId="ADAL" clId="{E81A7158-81EB-4E57-9CC0-AA415E5468F7}" dt="2024-03-13T22:29:44.040" v="93" actId="1076"/>
          <ac:spMkLst>
            <pc:docMk/>
            <pc:sldMk cId="1074580496" sldId="805"/>
            <ac:spMk id="3" creationId="{AAF9423A-5750-45E5-9863-3551E26D8666}"/>
          </ac:spMkLst>
        </pc:spChg>
      </pc:sldChg>
      <pc:sldChg chg="add del">
        <pc:chgData name="Esther Solano" userId="6dd3bc3a-8937-482e-8fcf-8166121fe3f0" providerId="ADAL" clId="{E81A7158-81EB-4E57-9CC0-AA415E5468F7}" dt="2024-03-14T22:03:21.627" v="97"/>
        <pc:sldMkLst>
          <pc:docMk/>
          <pc:sldMk cId="472539242" sldId="806"/>
        </pc:sldMkLst>
      </pc:sldChg>
      <pc:sldChg chg="modSp add ord">
        <pc:chgData name="Esther Solano" userId="6dd3bc3a-8937-482e-8fcf-8166121fe3f0" providerId="ADAL" clId="{E81A7158-81EB-4E57-9CC0-AA415E5468F7}" dt="2024-03-14T22:04:00.781" v="104"/>
        <pc:sldMkLst>
          <pc:docMk/>
          <pc:sldMk cId="2970140991" sldId="806"/>
        </pc:sldMkLst>
        <pc:spChg chg="mod">
          <ac:chgData name="Esther Solano" userId="6dd3bc3a-8937-482e-8fcf-8166121fe3f0" providerId="ADAL" clId="{E81A7158-81EB-4E57-9CC0-AA415E5468F7}" dt="2024-03-14T22:03:34.553" v="100" actId="1076"/>
          <ac:spMkLst>
            <pc:docMk/>
            <pc:sldMk cId="2970140991" sldId="806"/>
            <ac:spMk id="2" creationId="{DB995EBA-B31A-473D-9969-6785A185433E}"/>
          </ac:spMkLst>
        </pc:spChg>
        <pc:spChg chg="mod">
          <ac:chgData name="Esther Solano" userId="6dd3bc3a-8937-482e-8fcf-8166121fe3f0" providerId="ADAL" clId="{E81A7158-81EB-4E57-9CC0-AA415E5468F7}" dt="2024-03-14T22:03:40.316" v="101" actId="1076"/>
          <ac:spMkLst>
            <pc:docMk/>
            <pc:sldMk cId="2970140991" sldId="806"/>
            <ac:spMk id="3" creationId="{AAF9423A-5750-45E5-9863-3551E26D8666}"/>
          </ac:spMkLst>
        </pc:spChg>
        <pc:spChg chg="mod">
          <ac:chgData name="Esther Solano" userId="6dd3bc3a-8937-482e-8fcf-8166121fe3f0" providerId="ADAL" clId="{E81A7158-81EB-4E57-9CC0-AA415E5468F7}" dt="2024-03-14T22:03:50.820" v="103" actId="1076"/>
          <ac:spMkLst>
            <pc:docMk/>
            <pc:sldMk cId="2970140991" sldId="806"/>
            <ac:spMk id="6" creationId="{AE5E44DB-303D-5F31-D17D-2344401EDEF6}"/>
          </ac:spMkLst>
        </pc:spChg>
        <pc:picChg chg="mod">
          <ac:chgData name="Esther Solano" userId="6dd3bc3a-8937-482e-8fcf-8166121fe3f0" providerId="ADAL" clId="{E81A7158-81EB-4E57-9CC0-AA415E5468F7}" dt="2024-03-14T22:03:47.068" v="102" actId="1076"/>
          <ac:picMkLst>
            <pc:docMk/>
            <pc:sldMk cId="2970140991" sldId="806"/>
            <ac:picMk id="5" creationId="{1CE9540B-07BB-E78A-6767-67B8DC218B79}"/>
          </ac:picMkLst>
        </pc:picChg>
      </pc:sldChg>
      <pc:sldChg chg="add del">
        <pc:chgData name="Esther Solano" userId="6dd3bc3a-8937-482e-8fcf-8166121fe3f0" providerId="ADAL" clId="{E81A7158-81EB-4E57-9CC0-AA415E5468F7}" dt="2024-03-14T22:03:14.178" v="95"/>
        <pc:sldMkLst>
          <pc:docMk/>
          <pc:sldMk cId="3500947080" sldId="806"/>
        </pc:sldMkLst>
      </pc:sldChg>
    </pc:docChg>
  </pc:docChgLst>
  <pc:docChgLst>
    <pc:chgData name="Esther Solano" userId="6dd3bc3a-8937-482e-8fcf-8166121fe3f0" providerId="ADAL" clId="{F9402853-E12A-417D-BBF0-F0C22F49B297}"/>
  </pc:docChgLst>
  <pc:docChgLst>
    <pc:chgData name="Esther Solano" userId="6dd3bc3a-8937-482e-8fcf-8166121fe3f0" providerId="ADAL" clId="{45EC0534-5891-4853-BAD1-62472E43F586}"/>
    <pc:docChg chg="modSld">
      <pc:chgData name="Esther Solano" userId="6dd3bc3a-8937-482e-8fcf-8166121fe3f0" providerId="ADAL" clId="{45EC0534-5891-4853-BAD1-62472E43F586}" dt="2024-03-01T20:12:59.011" v="71" actId="20577"/>
      <pc:docMkLst>
        <pc:docMk/>
      </pc:docMkLst>
      <pc:sldChg chg="modSp">
        <pc:chgData name="Esther Solano" userId="6dd3bc3a-8937-482e-8fcf-8166121fe3f0" providerId="ADAL" clId="{45EC0534-5891-4853-BAD1-62472E43F586}" dt="2024-03-01T20:12:59.011" v="71" actId="20577"/>
        <pc:sldMkLst>
          <pc:docMk/>
          <pc:sldMk cId="494671961" sldId="262"/>
        </pc:sldMkLst>
        <pc:spChg chg="mod">
          <ac:chgData name="Esther Solano" userId="6dd3bc3a-8937-482e-8fcf-8166121fe3f0" providerId="ADAL" clId="{45EC0534-5891-4853-BAD1-62472E43F586}" dt="2024-03-01T20:12:59.011" v="71" actId="20577"/>
          <ac:spMkLst>
            <pc:docMk/>
            <pc:sldMk cId="494671961" sldId="262"/>
            <ac:spMk id="2" creationId="{00000000-0000-0000-0000-000000000000}"/>
          </ac:spMkLst>
        </pc:spChg>
        <pc:spChg chg="mod">
          <ac:chgData name="Esther Solano" userId="6dd3bc3a-8937-482e-8fcf-8166121fe3f0" providerId="ADAL" clId="{45EC0534-5891-4853-BAD1-62472E43F586}" dt="2024-02-29T23:44:30.898" v="69" actId="403"/>
          <ac:spMkLst>
            <pc:docMk/>
            <pc:sldMk cId="494671961" sldId="262"/>
            <ac:spMk id="3" creationId="{00000000-0000-0000-0000-000000000000}"/>
          </ac:spMkLst>
        </pc:spChg>
      </pc:sldChg>
    </pc:docChg>
  </pc:docChgLst>
  <pc:docChgLst>
    <pc:chgData name="Esther Solano" userId="6dd3bc3a-8937-482e-8fcf-8166121fe3f0" providerId="ADAL" clId="{2D05FA5F-B452-40A0-AAA3-5C8836669FA1}"/>
    <pc:docChg chg="delSld modSld">
      <pc:chgData name="Esther Solano" userId="6dd3bc3a-8937-482e-8fcf-8166121fe3f0" providerId="ADAL" clId="{2D05FA5F-B452-40A0-AAA3-5C8836669FA1}" dt="2024-02-01T19:12:50.904" v="89"/>
      <pc:docMkLst>
        <pc:docMk/>
      </pc:docMkLst>
      <pc:sldChg chg="addSp delSp modSp">
        <pc:chgData name="Esther Solano" userId="6dd3bc3a-8937-482e-8fcf-8166121fe3f0" providerId="ADAL" clId="{2D05FA5F-B452-40A0-AAA3-5C8836669FA1}" dt="2024-02-01T19:12:40.211" v="87" actId="113"/>
        <pc:sldMkLst>
          <pc:docMk/>
          <pc:sldMk cId="494671961" sldId="262"/>
        </pc:sldMkLst>
        <pc:spChg chg="mod">
          <ac:chgData name="Esther Solano" userId="6dd3bc3a-8937-482e-8fcf-8166121fe3f0" providerId="ADAL" clId="{2D05FA5F-B452-40A0-AAA3-5C8836669FA1}" dt="2024-02-01T19:12:40.211" v="87" actId="113"/>
          <ac:spMkLst>
            <pc:docMk/>
            <pc:sldMk cId="494671961" sldId="262"/>
            <ac:spMk id="3" creationId="{00000000-0000-0000-0000-000000000000}"/>
          </ac:spMkLst>
        </pc:spChg>
        <pc:graphicFrameChg chg="add del mod">
          <ac:chgData name="Esther Solano" userId="6dd3bc3a-8937-482e-8fcf-8166121fe3f0" providerId="ADAL" clId="{2D05FA5F-B452-40A0-AAA3-5C8836669FA1}" dt="2024-02-01T19:11:49.812" v="10"/>
          <ac:graphicFrameMkLst>
            <pc:docMk/>
            <pc:sldMk cId="494671961" sldId="262"/>
            <ac:graphicFrameMk id="4" creationId="{BD8026F5-7C9C-4F61-8A08-0CA0B3F36528}"/>
          </ac:graphicFrameMkLst>
        </pc:graphicFrameChg>
      </pc:sldChg>
    </pc:docChg>
  </pc:docChgLst>
  <pc:docChgLst>
    <pc:chgData name="Esther Solano" userId="6dd3bc3a-8937-482e-8fcf-8166121fe3f0" providerId="ADAL" clId="{F0D43A1E-09BD-4FB1-88A1-57565A646DE7}"/>
    <pc:docChg chg="custSel addSld delSld modSld">
      <pc:chgData name="Esther Solano" userId="6dd3bc3a-8937-482e-8fcf-8166121fe3f0" providerId="ADAL" clId="{F0D43A1E-09BD-4FB1-88A1-57565A646DE7}" dt="2024-01-17T23:55:00.323" v="60"/>
      <pc:docMkLst>
        <pc:docMk/>
      </pc:docMkLst>
      <pc:sldChg chg="modSp">
        <pc:chgData name="Esther Solano" userId="6dd3bc3a-8937-482e-8fcf-8166121fe3f0" providerId="ADAL" clId="{F0D43A1E-09BD-4FB1-88A1-57565A646DE7}" dt="2024-01-17T23:52:02.084" v="47" actId="14100"/>
        <pc:sldMkLst>
          <pc:docMk/>
          <pc:sldMk cId="494671961" sldId="262"/>
        </pc:sldMkLst>
        <pc:spChg chg="mod">
          <ac:chgData name="Esther Solano" userId="6dd3bc3a-8937-482e-8fcf-8166121fe3f0" providerId="ADAL" clId="{F0D43A1E-09BD-4FB1-88A1-57565A646DE7}" dt="2024-01-17T23:52:02.084" v="47" actId="14100"/>
          <ac:spMkLst>
            <pc:docMk/>
            <pc:sldMk cId="494671961" sldId="262"/>
            <ac:spMk id="3" creationId="{00000000-0000-0000-0000-000000000000}"/>
          </ac:spMkLst>
        </pc:spChg>
      </pc:sldChg>
      <pc:sldChg chg="modSp">
        <pc:chgData name="Esther Solano" userId="6dd3bc3a-8937-482e-8fcf-8166121fe3f0" providerId="ADAL" clId="{F0D43A1E-09BD-4FB1-88A1-57565A646DE7}" dt="2024-01-17T23:55:00.323" v="60"/>
        <pc:sldMkLst>
          <pc:docMk/>
          <pc:sldMk cId="1674388737" sldId="344"/>
        </pc:sldMkLst>
        <pc:spChg chg="mod">
          <ac:chgData name="Esther Solano" userId="6dd3bc3a-8937-482e-8fcf-8166121fe3f0" providerId="ADAL" clId="{F0D43A1E-09BD-4FB1-88A1-57565A646DE7}" dt="2024-01-17T23:55:00.323" v="60"/>
          <ac:spMkLst>
            <pc:docMk/>
            <pc:sldMk cId="1674388737" sldId="344"/>
            <ac:spMk id="6" creationId="{B16F0E89-65EE-4720-B7A0-EC9BAD3E61F1}"/>
          </ac:spMkLst>
        </pc:spChg>
      </pc:sldChg>
    </pc:docChg>
  </pc:docChgLst>
  <pc:docChgLst>
    <pc:chgData name="Esther Solano" userId="6dd3bc3a-8937-482e-8fcf-8166121fe3f0" providerId="ADAL" clId="{D922FEC2-481D-4C1D-9EC4-F29373894F25}"/>
  </pc:docChgLst>
  <pc:docChgLst>
    <pc:chgData name="Esther Solano" userId="6dd3bc3a-8937-482e-8fcf-8166121fe3f0" providerId="ADAL" clId="{8CDB3142-2BDD-4701-A2A4-A52A0B3694C9}"/>
    <pc:docChg chg="addSld delSld modSld">
      <pc:chgData name="Esther Solano" userId="6dd3bc3a-8937-482e-8fcf-8166121fe3f0" providerId="ADAL" clId="{8CDB3142-2BDD-4701-A2A4-A52A0B3694C9}" dt="2024-02-16T15:57:14.227" v="3"/>
      <pc:docMkLst>
        <pc:docMk/>
      </pc:docMkLst>
      <pc:sldChg chg="modSp add del modTransition">
        <pc:chgData name="Esther Solano" userId="6dd3bc3a-8937-482e-8fcf-8166121fe3f0" providerId="ADAL" clId="{8CDB3142-2BDD-4701-A2A4-A52A0B3694C9}" dt="2024-02-16T15:57:14.227" v="3"/>
        <pc:sldMkLst>
          <pc:docMk/>
          <pc:sldMk cId="3298958668" sldId="651"/>
        </pc:sldMkLst>
        <pc:spChg chg="mod">
          <ac:chgData name="Esther Solano" userId="6dd3bc3a-8937-482e-8fcf-8166121fe3f0" providerId="ADAL" clId="{8CDB3142-2BDD-4701-A2A4-A52A0B3694C9}" dt="2024-02-16T15:57:02.307" v="1"/>
          <ac:spMkLst>
            <pc:docMk/>
            <pc:sldMk cId="3298958668" sldId="651"/>
            <ac:spMk id="2" creationId="{00000000-0000-0000-0000-000000000000}"/>
          </ac:spMkLst>
        </pc:spChg>
      </pc:sldChg>
    </pc:docChg>
  </pc:docChgLst>
  <pc:docChgLst>
    <pc:chgData name="Esther Solano" userId="6dd3bc3a-8937-482e-8fcf-8166121fe3f0" providerId="ADAL" clId="{A1A69619-0528-4FF1-90BE-9561564B53A8}"/>
    <pc:docChg chg="modSld">
      <pc:chgData name="Esther Solano" userId="6dd3bc3a-8937-482e-8fcf-8166121fe3f0" providerId="ADAL" clId="{A1A69619-0528-4FF1-90BE-9561564B53A8}" dt="2023-12-15T01:30:28.045" v="42" actId="20577"/>
      <pc:docMkLst>
        <pc:docMk/>
      </pc:docMkLst>
      <pc:sldChg chg="modSp">
        <pc:chgData name="Esther Solano" userId="6dd3bc3a-8937-482e-8fcf-8166121fe3f0" providerId="ADAL" clId="{A1A69619-0528-4FF1-90BE-9561564B53A8}" dt="2023-12-15T01:30:28.045" v="42" actId="20577"/>
        <pc:sldMkLst>
          <pc:docMk/>
          <pc:sldMk cId="494671961" sldId="262"/>
        </pc:sldMkLst>
        <pc:spChg chg="mod">
          <ac:chgData name="Esther Solano" userId="6dd3bc3a-8937-482e-8fcf-8166121fe3f0" providerId="ADAL" clId="{A1A69619-0528-4FF1-90BE-9561564B53A8}" dt="2023-12-15T01:30:28.045" v="42" actId="20577"/>
          <ac:spMkLst>
            <pc:docMk/>
            <pc:sldMk cId="494671961" sldId="262"/>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8E04D3-0641-47D8-9C61-D113902C78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2B837E5-2832-4C8D-A9EC-B55E14F5BF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272A2D-A470-46B7-A825-454F523D7F46}" type="datetimeFigureOut">
              <a:rPr lang="en-US" smtClean="0"/>
              <a:t>3/14/2024</a:t>
            </a:fld>
            <a:endParaRPr lang="en-US"/>
          </a:p>
        </p:txBody>
      </p:sp>
      <p:sp>
        <p:nvSpPr>
          <p:cNvPr id="4" name="Footer Placeholder 3">
            <a:extLst>
              <a:ext uri="{FF2B5EF4-FFF2-40B4-BE49-F238E27FC236}">
                <a16:creationId xmlns:a16="http://schemas.microsoft.com/office/drawing/2014/main" id="{00C76841-CA9F-42D7-9430-EC3A3EA8A8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A4B0A9-3289-47FE-9466-F9C9306922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B14189-A9A4-459C-AD0C-47F5BFCAD033}" type="slidenum">
              <a:rPr lang="en-US" smtClean="0"/>
              <a:t>‹#›</a:t>
            </a:fld>
            <a:endParaRPr lang="en-US"/>
          </a:p>
        </p:txBody>
      </p:sp>
    </p:spTree>
    <p:extLst>
      <p:ext uri="{BB962C8B-B14F-4D97-AF65-F5344CB8AC3E}">
        <p14:creationId xmlns:p14="http://schemas.microsoft.com/office/powerpoint/2010/main" val="980634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E87E6-A39F-4265-8F15-8820747E0F47}"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A521DB-C904-44D6-8423-1BB76E8B3F57}" type="slidenum">
              <a:rPr lang="en-US" smtClean="0"/>
              <a:t>‹#›</a:t>
            </a:fld>
            <a:endParaRPr lang="en-US"/>
          </a:p>
        </p:txBody>
      </p:sp>
    </p:spTree>
    <p:extLst>
      <p:ext uri="{BB962C8B-B14F-4D97-AF65-F5344CB8AC3E}">
        <p14:creationId xmlns:p14="http://schemas.microsoft.com/office/powerpoint/2010/main" val="3223672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F6C2F-2F12-481C-B7E8-D2F216DFC61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5631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B9FAAF-FCEA-4560-BB0A-F91A18075E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4957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5.xml"/><Relationship Id="rId1" Type="http://schemas.openxmlformats.org/officeDocument/2006/relationships/tags" Target="../tags/tag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39F657-BFBC-44E1-A0E0-2BA2C8B07629}"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665250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39F657-BFBC-44E1-A0E0-2BA2C8B07629}"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2266000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39F657-BFBC-44E1-A0E0-2BA2C8B07629}"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90677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39F657-BFBC-44E1-A0E0-2BA2C8B07629}"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4020611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39F657-BFBC-44E1-A0E0-2BA2C8B07629}"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54854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39F657-BFBC-44E1-A0E0-2BA2C8B07629}"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1346585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39F657-BFBC-44E1-A0E0-2BA2C8B07629}"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496062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39F657-BFBC-44E1-A0E0-2BA2C8B07629}"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3306857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52601"/>
            <a:ext cx="10058400" cy="2362200"/>
          </a:xfrm>
          <a:prstGeom prst="rect">
            <a:avLst/>
          </a:prstGeom>
        </p:spPr>
        <p:txBody>
          <a:bodyPr anchor="b">
            <a:normAutofit/>
          </a:bodyPr>
          <a:lstStyle>
            <a:lvl1pPr algn="l">
              <a:defRPr sz="4000" b="1">
                <a:solidFill>
                  <a:schemeClr val="tx1"/>
                </a:solidFill>
                <a:latin typeface="Open sans"/>
              </a:defRPr>
            </a:lvl1pPr>
          </a:lstStyle>
          <a:p>
            <a:r>
              <a:rPr lang="en-US" dirty="0"/>
              <a:t>Presentation Title</a:t>
            </a:r>
          </a:p>
        </p:txBody>
      </p:sp>
      <p:sp>
        <p:nvSpPr>
          <p:cNvPr id="3" name="Subtitle 2"/>
          <p:cNvSpPr>
            <a:spLocks noGrp="1"/>
          </p:cNvSpPr>
          <p:nvPr>
            <p:ph type="subTitle" idx="1" hasCustomPrompt="1"/>
          </p:nvPr>
        </p:nvSpPr>
        <p:spPr>
          <a:xfrm>
            <a:off x="914400" y="4114800"/>
            <a:ext cx="10058400" cy="1219200"/>
          </a:xfrm>
        </p:spPr>
        <p:txBody>
          <a:bodyPr>
            <a:normAutofit/>
          </a:bodyPr>
          <a:lstStyle>
            <a:lvl1pPr marL="0" indent="0" algn="l">
              <a:buNone/>
              <a:defRPr sz="2800">
                <a:solidFill>
                  <a:schemeClr val="tx1">
                    <a:tint val="75000"/>
                  </a:schemeClr>
                </a:solidFill>
                <a:latin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a:t>
            </a:r>
          </a:p>
        </p:txBody>
      </p:sp>
      <p:sp>
        <p:nvSpPr>
          <p:cNvPr id="6" name="Slide Number Placeholder 5"/>
          <p:cNvSpPr>
            <a:spLocks noGrp="1"/>
          </p:cNvSpPr>
          <p:nvPr>
            <p:ph type="sldNum" sz="quarter" idx="12"/>
          </p:nvPr>
        </p:nvSpPr>
        <p:spPr/>
        <p:txBody>
          <a:bodyPr/>
          <a:lstStyle>
            <a:lvl1pPr>
              <a:defRPr sz="1100">
                <a:solidFill>
                  <a:schemeClr val="tx1"/>
                </a:solidFill>
                <a:latin typeface="Open sans"/>
              </a:defRPr>
            </a:lvl1pPr>
          </a:lstStyle>
          <a:p>
            <a:fld id="{4181A94F-C2B5-4BDF-BAD2-FA1DE68E73BD}" type="slidenum">
              <a:rPr lang="en-US" smtClean="0"/>
              <a:pPr/>
              <a:t>‹#›</a:t>
            </a:fld>
            <a:endParaRPr lang="en-US" dirty="0"/>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2463" y="228601"/>
            <a:ext cx="4605871" cy="121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userDrawn="1"/>
        </p:nvCxnSpPr>
        <p:spPr>
          <a:xfrm>
            <a:off x="609600" y="6248400"/>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021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600202"/>
            <a:ext cx="10972800" cy="4343399"/>
          </a:xfrm>
        </p:spPr>
        <p:txBody>
          <a:bodyPr>
            <a:normAutofit/>
          </a:bodyPr>
          <a:lstStyle>
            <a:lvl1pPr>
              <a:defRPr sz="3200">
                <a:latin typeface="Open sans"/>
              </a:defRPr>
            </a:lvl1pPr>
            <a:lvl2pPr>
              <a:defRPr sz="2400">
                <a:latin typeface="Open sans"/>
              </a:defRPr>
            </a:lvl2pPr>
            <a:lvl3pPr>
              <a:defRPr sz="2000">
                <a:latin typeface="Open sans"/>
              </a:defRPr>
            </a:lvl3pPr>
            <a:lvl4pPr>
              <a:defRPr sz="1800">
                <a:latin typeface="Open sans"/>
              </a:defRPr>
            </a:lvl4pPr>
            <a:lvl5pPr>
              <a:defRPr sz="1800">
                <a:latin typeface="Open sans"/>
              </a:defRPr>
            </a:lvl5pPr>
          </a:lstStyle>
          <a:p>
            <a:pPr lvl="0"/>
            <a:r>
              <a:rPr lang="en-US" dirty="0"/>
              <a:t>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100">
                <a:solidFill>
                  <a:schemeClr val="tx1"/>
                </a:solidFill>
                <a:latin typeface="Open sans"/>
              </a:defRPr>
            </a:lvl1pPr>
          </a:lstStyle>
          <a:p>
            <a:fld id="{4181A94F-C2B5-4BDF-BAD2-FA1DE68E73BD}" type="slidenum">
              <a:rPr lang="en-US" smtClean="0"/>
              <a:pPr/>
              <a:t>‹#›</a:t>
            </a:fld>
            <a:endParaRPr lang="en-US" dirty="0"/>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609600" y="274638"/>
            <a:ext cx="10972800" cy="1143000"/>
          </a:xfrm>
          <a:prstGeom prst="rect">
            <a:avLst/>
          </a:prstGeom>
        </p:spPr>
        <p:txBody>
          <a:bodyPr>
            <a:normAutofit/>
          </a:bodyPr>
          <a:lstStyle>
            <a:lvl1pPr>
              <a:defRPr sz="3600" b="1">
                <a:solidFill>
                  <a:srgbClr val="33006F"/>
                </a:solidFill>
                <a:latin typeface="Open sans"/>
              </a:defRPr>
            </a:lvl1pPr>
          </a:lstStyle>
          <a:p>
            <a:r>
              <a:rPr lang="en-US" dirty="0"/>
              <a:t>Title</a:t>
            </a:r>
          </a:p>
        </p:txBody>
      </p:sp>
    </p:spTree>
    <p:extLst>
      <p:ext uri="{BB962C8B-B14F-4D97-AF65-F5344CB8AC3E}">
        <p14:creationId xmlns:p14="http://schemas.microsoft.com/office/powerpoint/2010/main" val="3233042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600202"/>
            <a:ext cx="10972800" cy="4343399"/>
          </a:xfrm>
        </p:spPr>
        <p:txBody>
          <a:bodyPr>
            <a:normAutofit/>
          </a:bodyPr>
          <a:lstStyle>
            <a:lvl1pPr>
              <a:defRPr sz="3200">
                <a:latin typeface="Open sans"/>
              </a:defRPr>
            </a:lvl1pPr>
            <a:lvl2pPr>
              <a:defRPr sz="2400">
                <a:latin typeface="Open sans"/>
              </a:defRPr>
            </a:lvl2pPr>
            <a:lvl3pPr>
              <a:defRPr sz="2000">
                <a:latin typeface="Open sans"/>
              </a:defRPr>
            </a:lvl3pPr>
            <a:lvl4pPr>
              <a:defRPr sz="1800">
                <a:latin typeface="Open sans"/>
              </a:defRPr>
            </a:lvl4pPr>
            <a:lvl5pPr>
              <a:defRPr sz="1800">
                <a:latin typeface="Open sans"/>
              </a:defRPr>
            </a:lvl5pPr>
          </a:lstStyle>
          <a:p>
            <a:pPr lvl="0"/>
            <a:r>
              <a:rPr lang="en-US" dirty="0"/>
              <a:t>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100">
                <a:solidFill>
                  <a:schemeClr val="tx1"/>
                </a:solidFill>
                <a:latin typeface="Open sans"/>
              </a:defRPr>
            </a:lvl1pPr>
          </a:lstStyle>
          <a:p>
            <a:fld id="{4181A94F-C2B5-4BDF-BAD2-FA1DE68E73BD}" type="slidenum">
              <a:rPr lang="en-US" smtClean="0"/>
              <a:pPr/>
              <a:t>‹#›</a:t>
            </a:fld>
            <a:endParaRPr lang="en-US" dirty="0"/>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609600" y="274638"/>
            <a:ext cx="10972800" cy="1143000"/>
          </a:xfrm>
          <a:prstGeom prst="rect">
            <a:avLst/>
          </a:prstGeom>
        </p:spPr>
        <p:txBody>
          <a:bodyPr>
            <a:normAutofit/>
          </a:bodyPr>
          <a:lstStyle>
            <a:lvl1pPr>
              <a:defRPr sz="3600" b="1">
                <a:solidFill>
                  <a:srgbClr val="007659"/>
                </a:solidFill>
                <a:latin typeface="Open sans"/>
              </a:defRPr>
            </a:lvl1pPr>
          </a:lstStyle>
          <a:p>
            <a:r>
              <a:rPr lang="en-US" dirty="0"/>
              <a:t>Title</a:t>
            </a:r>
          </a:p>
        </p:txBody>
      </p:sp>
    </p:spTree>
    <p:extLst>
      <p:ext uri="{BB962C8B-B14F-4D97-AF65-F5344CB8AC3E}">
        <p14:creationId xmlns:p14="http://schemas.microsoft.com/office/powerpoint/2010/main" val="1278772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39F657-BFBC-44E1-A0E0-2BA2C8B07629}"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3942980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4181A94F-C2B5-4BDF-BAD2-FA1DE68E73BD}" type="slidenum">
              <a:rPr lang="en-US" smtClean="0"/>
              <a:t>‹#›</a:t>
            </a:fld>
            <a:endParaRPr lang="en-US"/>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918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4181A94F-C2B5-4BDF-BAD2-FA1DE68E73BD}" type="slidenum">
              <a:rPr lang="en-US" smtClean="0"/>
              <a:t>‹#›</a:t>
            </a:fld>
            <a:endParaRPr lang="en-US"/>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316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181A94F-C2B5-4BDF-BAD2-FA1DE68E73BD}" type="slidenum">
              <a:rPr lang="en-US" smtClean="0"/>
              <a:t>‹#›</a:t>
            </a:fld>
            <a:endParaRPr lang="en-US"/>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871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181A94F-C2B5-4BDF-BAD2-FA1DE68E73BD}" type="slidenum">
              <a:rPr lang="en-US" smtClean="0"/>
              <a:t>‹#›</a:t>
            </a:fld>
            <a:endParaRPr lang="en-US"/>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113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81A94F-C2B5-4BDF-BAD2-FA1DE68E73BD}" type="slidenum">
              <a:rPr lang="en-US" smtClean="0"/>
              <a:t>‹#›</a:t>
            </a:fld>
            <a:endParaRPr lang="en-US"/>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868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670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4181A94F-C2B5-4BDF-BAD2-FA1DE68E73BD}" type="slidenum">
              <a:rPr lang="en-US" smtClean="0"/>
              <a:t>‹#›</a:t>
            </a:fld>
            <a:endParaRPr lang="en-US"/>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415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4181A94F-C2B5-4BDF-BAD2-FA1DE68E73BD}" type="slidenum">
              <a:rPr lang="en-US" smtClean="0"/>
              <a:t>‹#›</a:t>
            </a:fld>
            <a:endParaRPr lang="en-US"/>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613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3433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181A94F-C2B5-4BDF-BAD2-FA1DE68E73BD}"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679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6689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6689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181A94F-C2B5-4BDF-BAD2-FA1DE68E73BD}"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087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78B795-B35E-4657-B2B0-503B9E97D688}"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1C0F8-19C0-465B-9840-1578F32CD55D}" type="slidenum">
              <a:rPr lang="en-US" smtClean="0"/>
              <a:t>‹#›</a:t>
            </a:fld>
            <a:endParaRPr lang="en-US"/>
          </a:p>
        </p:txBody>
      </p:sp>
    </p:spTree>
    <p:extLst>
      <p:ext uri="{BB962C8B-B14F-4D97-AF65-F5344CB8AC3E}">
        <p14:creationId xmlns:p14="http://schemas.microsoft.com/office/powerpoint/2010/main" val="2111936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39F657-BFBC-44E1-A0E0-2BA2C8B07629}"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2777377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78B795-B35E-4657-B2B0-503B9E97D688}"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1C0F8-19C0-465B-9840-1578F32CD55D}" type="slidenum">
              <a:rPr lang="en-US" smtClean="0"/>
              <a:t>‹#›</a:t>
            </a:fld>
            <a:endParaRPr lang="en-US"/>
          </a:p>
        </p:txBody>
      </p:sp>
    </p:spTree>
    <p:extLst>
      <p:ext uri="{BB962C8B-B14F-4D97-AF65-F5344CB8AC3E}">
        <p14:creationId xmlns:p14="http://schemas.microsoft.com/office/powerpoint/2010/main" val="329929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78B795-B35E-4657-B2B0-503B9E97D688}"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1C0F8-19C0-465B-9840-1578F32CD55D}" type="slidenum">
              <a:rPr lang="en-US" smtClean="0"/>
              <a:t>‹#›</a:t>
            </a:fld>
            <a:endParaRPr lang="en-US"/>
          </a:p>
        </p:txBody>
      </p:sp>
    </p:spTree>
    <p:extLst>
      <p:ext uri="{BB962C8B-B14F-4D97-AF65-F5344CB8AC3E}">
        <p14:creationId xmlns:p14="http://schemas.microsoft.com/office/powerpoint/2010/main" val="1680773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78B795-B35E-4657-B2B0-503B9E97D688}"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1C0F8-19C0-465B-9840-1578F32CD55D}" type="slidenum">
              <a:rPr lang="en-US" smtClean="0"/>
              <a:t>‹#›</a:t>
            </a:fld>
            <a:endParaRPr lang="en-US"/>
          </a:p>
        </p:txBody>
      </p:sp>
    </p:spTree>
    <p:extLst>
      <p:ext uri="{BB962C8B-B14F-4D97-AF65-F5344CB8AC3E}">
        <p14:creationId xmlns:p14="http://schemas.microsoft.com/office/powerpoint/2010/main" val="58101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78B795-B35E-4657-B2B0-503B9E97D688}" type="datetimeFigureOut">
              <a:rPr lang="en-US" smtClean="0"/>
              <a:t>3/14/2024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61C0F8-19C0-465B-9840-1578F32CD55D}" type="slidenum">
              <a:rPr lang="en-US" smtClean="0"/>
              <a:t>‹#›</a:t>
            </a:fld>
            <a:endParaRPr lang="en-US"/>
          </a:p>
        </p:txBody>
      </p:sp>
    </p:spTree>
    <p:extLst>
      <p:ext uri="{BB962C8B-B14F-4D97-AF65-F5344CB8AC3E}">
        <p14:creationId xmlns:p14="http://schemas.microsoft.com/office/powerpoint/2010/main" val="482330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78B795-B35E-4657-B2B0-503B9E97D688}" type="datetimeFigureOut">
              <a:rPr lang="en-US" smtClean="0"/>
              <a:t>3/14/2024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61C0F8-19C0-465B-9840-1578F32CD55D}" type="slidenum">
              <a:rPr lang="en-US" smtClean="0"/>
              <a:t>‹#›</a:t>
            </a:fld>
            <a:endParaRPr lang="en-US"/>
          </a:p>
        </p:txBody>
      </p:sp>
    </p:spTree>
    <p:extLst>
      <p:ext uri="{BB962C8B-B14F-4D97-AF65-F5344CB8AC3E}">
        <p14:creationId xmlns:p14="http://schemas.microsoft.com/office/powerpoint/2010/main" val="86566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8B795-B35E-4657-B2B0-503B9E97D688}" type="datetimeFigureOut">
              <a:rPr lang="en-US" smtClean="0"/>
              <a:t>3/14/2024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61C0F8-19C0-465B-9840-1578F32CD55D}" type="slidenum">
              <a:rPr lang="en-US" smtClean="0"/>
              <a:t>‹#›</a:t>
            </a:fld>
            <a:endParaRPr lang="en-US"/>
          </a:p>
        </p:txBody>
      </p:sp>
    </p:spTree>
    <p:extLst>
      <p:ext uri="{BB962C8B-B14F-4D97-AF65-F5344CB8AC3E}">
        <p14:creationId xmlns:p14="http://schemas.microsoft.com/office/powerpoint/2010/main" val="14266651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78B795-B35E-4657-B2B0-503B9E97D688}"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1C0F8-19C0-465B-9840-1578F32CD55D}" type="slidenum">
              <a:rPr lang="en-US" smtClean="0"/>
              <a:t>‹#›</a:t>
            </a:fld>
            <a:endParaRPr lang="en-US"/>
          </a:p>
        </p:txBody>
      </p:sp>
    </p:spTree>
    <p:extLst>
      <p:ext uri="{BB962C8B-B14F-4D97-AF65-F5344CB8AC3E}">
        <p14:creationId xmlns:p14="http://schemas.microsoft.com/office/powerpoint/2010/main" val="3107697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78B795-B35E-4657-B2B0-503B9E97D688}"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1C0F8-19C0-465B-9840-1578F32CD55D}" type="slidenum">
              <a:rPr lang="en-US" smtClean="0"/>
              <a:t>‹#›</a:t>
            </a:fld>
            <a:endParaRPr lang="en-US"/>
          </a:p>
        </p:txBody>
      </p:sp>
    </p:spTree>
    <p:extLst>
      <p:ext uri="{BB962C8B-B14F-4D97-AF65-F5344CB8AC3E}">
        <p14:creationId xmlns:p14="http://schemas.microsoft.com/office/powerpoint/2010/main" val="851319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78B795-B35E-4657-B2B0-503B9E97D688}"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1C0F8-19C0-465B-9840-1578F32CD55D}" type="slidenum">
              <a:rPr lang="en-US" smtClean="0"/>
              <a:t>‹#›</a:t>
            </a:fld>
            <a:endParaRPr lang="en-US"/>
          </a:p>
        </p:txBody>
      </p:sp>
    </p:spTree>
    <p:extLst>
      <p:ext uri="{BB962C8B-B14F-4D97-AF65-F5344CB8AC3E}">
        <p14:creationId xmlns:p14="http://schemas.microsoft.com/office/powerpoint/2010/main" val="3152873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78B795-B35E-4657-B2B0-503B9E97D688}"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1C0F8-19C0-465B-9840-1578F32CD55D}" type="slidenum">
              <a:rPr lang="en-US" smtClean="0"/>
              <a:t>‹#›</a:t>
            </a:fld>
            <a:endParaRPr lang="en-US"/>
          </a:p>
        </p:txBody>
      </p:sp>
    </p:spTree>
    <p:extLst>
      <p:ext uri="{BB962C8B-B14F-4D97-AF65-F5344CB8AC3E}">
        <p14:creationId xmlns:p14="http://schemas.microsoft.com/office/powerpoint/2010/main" val="2473989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39F657-BFBC-44E1-A0E0-2BA2C8B07629}"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1037342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52601"/>
            <a:ext cx="10058400" cy="2362200"/>
          </a:xfrm>
          <a:prstGeom prst="rect">
            <a:avLst/>
          </a:prstGeom>
        </p:spPr>
        <p:txBody>
          <a:bodyPr anchor="b">
            <a:normAutofit/>
          </a:bodyPr>
          <a:lstStyle>
            <a:lvl1pPr algn="l">
              <a:defRPr sz="4000" b="1">
                <a:solidFill>
                  <a:schemeClr val="tx1"/>
                </a:solidFill>
                <a:latin typeface="+mn-lt"/>
              </a:defRPr>
            </a:lvl1pPr>
          </a:lstStyle>
          <a:p>
            <a:r>
              <a:rPr lang="en-US" dirty="0"/>
              <a:t>Presentation Title</a:t>
            </a:r>
          </a:p>
        </p:txBody>
      </p:sp>
      <p:sp>
        <p:nvSpPr>
          <p:cNvPr id="3" name="Subtitle 2"/>
          <p:cNvSpPr>
            <a:spLocks noGrp="1"/>
          </p:cNvSpPr>
          <p:nvPr>
            <p:ph type="subTitle" idx="1" hasCustomPrompt="1"/>
          </p:nvPr>
        </p:nvSpPr>
        <p:spPr>
          <a:xfrm>
            <a:off x="914400" y="4114800"/>
            <a:ext cx="10058400" cy="1219200"/>
          </a:xfrm>
        </p:spPr>
        <p:txBody>
          <a:bodyPr>
            <a:normAutofit/>
          </a:bodyPr>
          <a:lstStyle>
            <a:lvl1pPr marL="0" indent="0" algn="l">
              <a:buNone/>
              <a:defRPr sz="280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a:t>
            </a:r>
          </a:p>
        </p:txBody>
      </p:sp>
      <p:sp>
        <p:nvSpPr>
          <p:cNvPr id="6" name="Slide Number Placeholder 5"/>
          <p:cNvSpPr>
            <a:spLocks noGrp="1"/>
          </p:cNvSpPr>
          <p:nvPr>
            <p:ph type="sldNum" sz="quarter" idx="12"/>
          </p:nvPr>
        </p:nvSpPr>
        <p:spPr/>
        <p:txBody>
          <a:bodyPr/>
          <a:lstStyle>
            <a:lvl1pPr>
              <a:defRPr sz="1100">
                <a:solidFill>
                  <a:schemeClr val="tx1"/>
                </a:solidFill>
                <a:latin typeface="Open sans"/>
              </a:defRPr>
            </a:lvl1pPr>
          </a:lstStyle>
          <a:p>
            <a:fld id="{4181A94F-C2B5-4BDF-BAD2-FA1DE68E73BD}" type="slidenum">
              <a:rPr lang="en-US" smtClean="0"/>
              <a:pPr/>
              <a:t>‹#›</a:t>
            </a:fld>
            <a:endParaRPr lang="en-US" dirty="0"/>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2463" y="228601"/>
            <a:ext cx="4605871" cy="121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userDrawn="1"/>
        </p:nvCxnSpPr>
        <p:spPr>
          <a:xfrm>
            <a:off x="609600" y="6248400"/>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148603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600202"/>
            <a:ext cx="10972800" cy="4343399"/>
          </a:xfrm>
        </p:spPr>
        <p:txBody>
          <a:bodyPr>
            <a:normAutofit/>
          </a:bodyPr>
          <a:lstStyle>
            <a:lvl1pPr>
              <a:defRPr sz="32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dirty="0"/>
              <a:t>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100">
                <a:solidFill>
                  <a:schemeClr val="tx1"/>
                </a:solidFill>
                <a:latin typeface="Open sans"/>
              </a:defRPr>
            </a:lvl1pPr>
          </a:lstStyle>
          <a:p>
            <a:fld id="{4181A94F-C2B5-4BDF-BAD2-FA1DE68E73BD}" type="slidenum">
              <a:rPr lang="en-US" smtClean="0"/>
              <a:pPr/>
              <a:t>‹#›</a:t>
            </a:fld>
            <a:endParaRPr lang="en-US" dirty="0"/>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609600" y="274638"/>
            <a:ext cx="10972800" cy="1143000"/>
          </a:xfrm>
          <a:prstGeom prst="rect">
            <a:avLst/>
          </a:prstGeom>
        </p:spPr>
        <p:txBody>
          <a:bodyPr>
            <a:normAutofit/>
          </a:bodyPr>
          <a:lstStyle>
            <a:lvl1pPr>
              <a:defRPr sz="3600" b="1">
                <a:solidFill>
                  <a:srgbClr val="33006F"/>
                </a:solidFill>
                <a:latin typeface="+mn-lt"/>
              </a:defRPr>
            </a:lvl1pPr>
          </a:lstStyle>
          <a:p>
            <a:r>
              <a:rPr lang="en-US" dirty="0"/>
              <a:t>Title</a:t>
            </a:r>
          </a:p>
        </p:txBody>
      </p:sp>
    </p:spTree>
    <p:extLst>
      <p:ext uri="{BB962C8B-B14F-4D97-AF65-F5344CB8AC3E}">
        <p14:creationId xmlns:p14="http://schemas.microsoft.com/office/powerpoint/2010/main" val="7066368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600202"/>
            <a:ext cx="10972800" cy="4343399"/>
          </a:xfrm>
        </p:spPr>
        <p:txBody>
          <a:bodyPr>
            <a:normAutofit/>
          </a:bodyPr>
          <a:lstStyle>
            <a:lvl1pPr>
              <a:defRPr sz="3200">
                <a:latin typeface="+mj-lt"/>
              </a:defRPr>
            </a:lvl1pPr>
            <a:lvl2pPr>
              <a:defRPr sz="2400">
                <a:latin typeface="Open sans"/>
              </a:defRPr>
            </a:lvl2pPr>
            <a:lvl3pPr>
              <a:defRPr sz="2000">
                <a:latin typeface="Open sans"/>
              </a:defRPr>
            </a:lvl3pPr>
            <a:lvl4pPr>
              <a:defRPr sz="1800">
                <a:latin typeface="Open sans"/>
              </a:defRPr>
            </a:lvl4pPr>
            <a:lvl5pPr>
              <a:defRPr sz="1800">
                <a:latin typeface="Open sans"/>
              </a:defRPr>
            </a:lvl5pPr>
          </a:lstStyle>
          <a:p>
            <a:pPr lvl="0"/>
            <a:r>
              <a:rPr lang="en-US" dirty="0"/>
              <a:t>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100">
                <a:solidFill>
                  <a:schemeClr val="tx1"/>
                </a:solidFill>
                <a:latin typeface="Open sans"/>
              </a:defRPr>
            </a:lvl1pPr>
          </a:lstStyle>
          <a:p>
            <a:fld id="{4181A94F-C2B5-4BDF-BAD2-FA1DE68E73BD}" type="slidenum">
              <a:rPr lang="en-US" smtClean="0"/>
              <a:pPr/>
              <a:t>‹#›</a:t>
            </a:fld>
            <a:endParaRPr lang="en-US" dirty="0"/>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609600" y="274638"/>
            <a:ext cx="10972800" cy="1143000"/>
          </a:xfrm>
          <a:prstGeom prst="rect">
            <a:avLst/>
          </a:prstGeom>
        </p:spPr>
        <p:txBody>
          <a:bodyPr>
            <a:normAutofit/>
          </a:bodyPr>
          <a:lstStyle>
            <a:lvl1pPr>
              <a:defRPr sz="3600" b="1">
                <a:solidFill>
                  <a:srgbClr val="007659"/>
                </a:solidFill>
                <a:latin typeface="+mj-lt"/>
              </a:defRPr>
            </a:lvl1pPr>
          </a:lstStyle>
          <a:p>
            <a:r>
              <a:rPr lang="en-US" dirty="0"/>
              <a:t>Title</a:t>
            </a:r>
          </a:p>
        </p:txBody>
      </p:sp>
    </p:spTree>
    <p:extLst>
      <p:ext uri="{BB962C8B-B14F-4D97-AF65-F5344CB8AC3E}">
        <p14:creationId xmlns:p14="http://schemas.microsoft.com/office/powerpoint/2010/main" val="6780578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4181A94F-C2B5-4BDF-BAD2-FA1DE68E73BD}" type="slidenum">
              <a:rPr lang="en-US" smtClean="0"/>
              <a:t>‹#›</a:t>
            </a:fld>
            <a:endParaRPr lang="en-US"/>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983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4181A94F-C2B5-4BDF-BAD2-FA1DE68E73BD}" type="slidenum">
              <a:rPr lang="en-US" smtClean="0"/>
              <a:t>‹#›</a:t>
            </a:fld>
            <a:endParaRPr lang="en-US"/>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5952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181A94F-C2B5-4BDF-BAD2-FA1DE68E73BD}" type="slidenum">
              <a:rPr lang="en-US" smtClean="0"/>
              <a:t>‹#›</a:t>
            </a:fld>
            <a:endParaRPr lang="en-US"/>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0946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181A94F-C2B5-4BDF-BAD2-FA1DE68E73BD}" type="slidenum">
              <a:rPr lang="en-US" smtClean="0"/>
              <a:t>‹#›</a:t>
            </a:fld>
            <a:endParaRPr lang="en-US"/>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2927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81A94F-C2B5-4BDF-BAD2-FA1DE68E73BD}" type="slidenum">
              <a:rPr lang="en-US" smtClean="0"/>
              <a:t>‹#›</a:t>
            </a:fld>
            <a:endParaRPr lang="en-US"/>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5494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670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4181A94F-C2B5-4BDF-BAD2-FA1DE68E73BD}" type="slidenum">
              <a:rPr lang="en-US" smtClean="0"/>
              <a:t>‹#›</a:t>
            </a:fld>
            <a:endParaRPr lang="en-US"/>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4456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4181A94F-C2B5-4BDF-BAD2-FA1DE68E73BD}" type="slidenum">
              <a:rPr lang="en-US" smtClean="0"/>
              <a:t>‹#›</a:t>
            </a:fld>
            <a:endParaRPr lang="en-US"/>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22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39F657-BFBC-44E1-A0E0-2BA2C8B07629}" type="datetimeFigureOut">
              <a:rPr lang="en-US" smtClean="0"/>
              <a:t>3/14/2024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25841569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3433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181A94F-C2B5-4BDF-BAD2-FA1DE68E73BD}"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5261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668962"/>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668962"/>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4181A94F-C2B5-4BDF-BAD2-FA1DE68E73BD}"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6680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52601"/>
            <a:ext cx="10058400" cy="2362200"/>
          </a:xfrm>
          <a:prstGeom prst="rect">
            <a:avLst/>
          </a:prstGeom>
        </p:spPr>
        <p:txBody>
          <a:bodyPr anchor="b">
            <a:normAutofit/>
          </a:bodyPr>
          <a:lstStyle>
            <a:lvl1pPr algn="l">
              <a:defRPr sz="4000" b="1">
                <a:solidFill>
                  <a:schemeClr val="tx1"/>
                </a:solidFill>
                <a:latin typeface="+mn-lt"/>
              </a:defRPr>
            </a:lvl1pPr>
          </a:lstStyle>
          <a:p>
            <a:r>
              <a:rPr lang="en-US" dirty="0"/>
              <a:t>Presentation Title</a:t>
            </a:r>
          </a:p>
        </p:txBody>
      </p:sp>
      <p:sp>
        <p:nvSpPr>
          <p:cNvPr id="3" name="Subtitle 2"/>
          <p:cNvSpPr>
            <a:spLocks noGrp="1"/>
          </p:cNvSpPr>
          <p:nvPr>
            <p:ph type="subTitle" idx="1" hasCustomPrompt="1"/>
          </p:nvPr>
        </p:nvSpPr>
        <p:spPr>
          <a:xfrm>
            <a:off x="914400" y="4114800"/>
            <a:ext cx="10058400" cy="1219200"/>
          </a:xfrm>
        </p:spPr>
        <p:txBody>
          <a:bodyPr>
            <a:normAutofit/>
          </a:bodyPr>
          <a:lstStyle>
            <a:lvl1pPr marL="0" indent="0" algn="l">
              <a:buNone/>
              <a:defRPr sz="280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a:t>
            </a:r>
          </a:p>
        </p:txBody>
      </p:sp>
      <p:sp>
        <p:nvSpPr>
          <p:cNvPr id="6" name="Slide Number Placeholder 5"/>
          <p:cNvSpPr>
            <a:spLocks noGrp="1"/>
          </p:cNvSpPr>
          <p:nvPr>
            <p:ph type="sldNum" sz="quarter" idx="12"/>
          </p:nvPr>
        </p:nvSpPr>
        <p:spPr/>
        <p:txBody>
          <a:bodyPr/>
          <a:lstStyle>
            <a:lvl1pPr>
              <a:defRPr sz="1100">
                <a:solidFill>
                  <a:schemeClr val="tx1"/>
                </a:solidFill>
                <a:latin typeface="Open sans"/>
              </a:defRPr>
            </a:lvl1pPr>
          </a:lstStyle>
          <a:p>
            <a:fld id="{4181A94F-C2B5-4BDF-BAD2-FA1DE68E73BD}" type="slidenum">
              <a:rPr lang="en-US" smtClean="0"/>
              <a:pPr/>
              <a:t>‹#›</a:t>
            </a:fld>
            <a:endParaRPr lang="en-US" dirty="0"/>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2463" y="228601"/>
            <a:ext cx="4605871" cy="121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userDrawn="1"/>
        </p:nvCxnSpPr>
        <p:spPr>
          <a:xfrm>
            <a:off x="609600" y="6248400"/>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09253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600202"/>
            <a:ext cx="10972800" cy="4343399"/>
          </a:xfrm>
        </p:spPr>
        <p:txBody>
          <a:bodyPr>
            <a:normAutofit/>
          </a:bodyPr>
          <a:lstStyle>
            <a:lvl1pPr>
              <a:defRPr sz="32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dirty="0"/>
              <a:t>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100">
                <a:solidFill>
                  <a:schemeClr val="tx1"/>
                </a:solidFill>
                <a:latin typeface="Open sans"/>
              </a:defRPr>
            </a:lvl1pPr>
          </a:lstStyle>
          <a:p>
            <a:fld id="{4181A94F-C2B5-4BDF-BAD2-FA1DE68E73BD}" type="slidenum">
              <a:rPr lang="en-US" smtClean="0"/>
              <a:pPr/>
              <a:t>‹#›</a:t>
            </a:fld>
            <a:endParaRPr lang="en-US" dirty="0"/>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609600" y="274638"/>
            <a:ext cx="10972800" cy="1143000"/>
          </a:xfrm>
          <a:prstGeom prst="rect">
            <a:avLst/>
          </a:prstGeom>
        </p:spPr>
        <p:txBody>
          <a:bodyPr>
            <a:normAutofit/>
          </a:bodyPr>
          <a:lstStyle>
            <a:lvl1pPr>
              <a:defRPr sz="3600" b="1">
                <a:solidFill>
                  <a:srgbClr val="33006F"/>
                </a:solidFill>
                <a:latin typeface="+mn-lt"/>
              </a:defRPr>
            </a:lvl1pPr>
          </a:lstStyle>
          <a:p>
            <a:r>
              <a:rPr lang="en-US" dirty="0"/>
              <a:t>Title</a:t>
            </a:r>
          </a:p>
        </p:txBody>
      </p:sp>
    </p:spTree>
    <p:extLst>
      <p:ext uri="{BB962C8B-B14F-4D97-AF65-F5344CB8AC3E}">
        <p14:creationId xmlns:p14="http://schemas.microsoft.com/office/powerpoint/2010/main" val="38445245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600202"/>
            <a:ext cx="10972800" cy="4343399"/>
          </a:xfrm>
        </p:spPr>
        <p:txBody>
          <a:bodyPr>
            <a:normAutofit/>
          </a:bodyPr>
          <a:lstStyle>
            <a:lvl1pPr>
              <a:defRPr sz="3200">
                <a:latin typeface="+mj-lt"/>
              </a:defRPr>
            </a:lvl1pPr>
            <a:lvl2pPr>
              <a:defRPr sz="2400">
                <a:latin typeface="Open sans"/>
              </a:defRPr>
            </a:lvl2pPr>
            <a:lvl3pPr>
              <a:defRPr sz="2000">
                <a:latin typeface="Open sans"/>
              </a:defRPr>
            </a:lvl3pPr>
            <a:lvl4pPr>
              <a:defRPr sz="1800">
                <a:latin typeface="Open sans"/>
              </a:defRPr>
            </a:lvl4pPr>
            <a:lvl5pPr>
              <a:defRPr sz="1800">
                <a:latin typeface="Open sans"/>
              </a:defRPr>
            </a:lvl5pPr>
          </a:lstStyle>
          <a:p>
            <a:pPr lvl="0"/>
            <a:r>
              <a:rPr lang="en-US" dirty="0"/>
              <a:t>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100">
                <a:solidFill>
                  <a:schemeClr val="tx1"/>
                </a:solidFill>
                <a:latin typeface="Open sans"/>
              </a:defRPr>
            </a:lvl1pPr>
          </a:lstStyle>
          <a:p>
            <a:fld id="{4181A94F-C2B5-4BDF-BAD2-FA1DE68E73BD}" type="slidenum">
              <a:rPr lang="en-US" smtClean="0"/>
              <a:pPr/>
              <a:t>‹#›</a:t>
            </a:fld>
            <a:endParaRPr lang="en-US" dirty="0"/>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609600" y="274638"/>
            <a:ext cx="10972800" cy="1143000"/>
          </a:xfrm>
          <a:prstGeom prst="rect">
            <a:avLst/>
          </a:prstGeom>
        </p:spPr>
        <p:txBody>
          <a:bodyPr>
            <a:normAutofit/>
          </a:bodyPr>
          <a:lstStyle>
            <a:lvl1pPr>
              <a:defRPr sz="3600" b="1">
                <a:solidFill>
                  <a:srgbClr val="007659"/>
                </a:solidFill>
                <a:latin typeface="+mj-lt"/>
              </a:defRPr>
            </a:lvl1pPr>
          </a:lstStyle>
          <a:p>
            <a:r>
              <a:rPr lang="en-US" dirty="0"/>
              <a:t>Title</a:t>
            </a:r>
          </a:p>
        </p:txBody>
      </p:sp>
    </p:spTree>
    <p:extLst>
      <p:ext uri="{BB962C8B-B14F-4D97-AF65-F5344CB8AC3E}">
        <p14:creationId xmlns:p14="http://schemas.microsoft.com/office/powerpoint/2010/main" val="15331637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4181A94F-C2B5-4BDF-BAD2-FA1DE68E73BD}" type="slidenum">
              <a:rPr lang="en-US" smtClean="0"/>
              <a:t>‹#›</a:t>
            </a:fld>
            <a:endParaRPr lang="en-US"/>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6044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4181A94F-C2B5-4BDF-BAD2-FA1DE68E73BD}" type="slidenum">
              <a:rPr lang="en-US" smtClean="0"/>
              <a:t>‹#›</a:t>
            </a:fld>
            <a:endParaRPr lang="en-US"/>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6098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181A94F-C2B5-4BDF-BAD2-FA1DE68E73BD}" type="slidenum">
              <a:rPr lang="en-US" smtClean="0"/>
              <a:t>‹#›</a:t>
            </a:fld>
            <a:endParaRPr lang="en-US"/>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840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181A94F-C2B5-4BDF-BAD2-FA1DE68E73BD}" type="slidenum">
              <a:rPr lang="en-US" smtClean="0"/>
              <a:t>‹#›</a:t>
            </a:fld>
            <a:endParaRPr lang="en-US"/>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2993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81A94F-C2B5-4BDF-BAD2-FA1DE68E73BD}" type="slidenum">
              <a:rPr lang="en-US" smtClean="0"/>
              <a:t>‹#›</a:t>
            </a:fld>
            <a:endParaRPr lang="en-US"/>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048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39F657-BFBC-44E1-A0E0-2BA2C8B07629}" type="datetimeFigureOut">
              <a:rPr lang="en-US" smtClean="0"/>
              <a:t>3/14/2024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4343416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670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4181A94F-C2B5-4BDF-BAD2-FA1DE68E73BD}" type="slidenum">
              <a:rPr lang="en-US" smtClean="0"/>
              <a:t>‹#›</a:t>
            </a:fld>
            <a:endParaRPr lang="en-US"/>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0932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4181A94F-C2B5-4BDF-BAD2-FA1DE68E73BD}" type="slidenum">
              <a:rPr lang="en-US" smtClean="0"/>
              <a:t>‹#›</a:t>
            </a:fld>
            <a:endParaRPr lang="en-US"/>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1098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3433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181A94F-C2B5-4BDF-BAD2-FA1DE68E73BD}"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0217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668962"/>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668962"/>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4181A94F-C2B5-4BDF-BAD2-FA1DE68E73BD}"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019801"/>
            <a:ext cx="4978400" cy="4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userDrawn="1"/>
        </p:nvCxnSpPr>
        <p:spPr>
          <a:xfrm>
            <a:off x="609600" y="6011118"/>
            <a:ext cx="10972800" cy="0"/>
          </a:xfrm>
          <a:prstGeom prst="line">
            <a:avLst/>
          </a:prstGeom>
          <a:ln w="19050">
            <a:solidFill>
              <a:srgbClr val="2827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648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normAutofit/>
          </a:bodyPr>
          <a:lstStyle>
            <a:lvl1pPr algn="ctr">
              <a:defRPr sz="4000" b="1" cap="all" baseline="0">
                <a:solidFill>
                  <a:srgbClr val="39275B"/>
                </a:solidFill>
              </a:defRPr>
            </a:lvl1pPr>
          </a:lstStyle>
          <a:p>
            <a:r>
              <a:rPr lang="en-US" dirty="0"/>
              <a:t>Click to add title</a:t>
            </a:r>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b="1" cap="all"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br>
              <a:rPr lang="en-US" dirty="0"/>
            </a:br>
            <a:r>
              <a:rPr lang="en-US" dirty="0"/>
              <a:t>institution</a:t>
            </a:r>
          </a:p>
        </p:txBody>
      </p:sp>
      <p:sp>
        <p:nvSpPr>
          <p:cNvPr id="7" name="TextBox 6"/>
          <p:cNvSpPr txBox="1"/>
          <p:nvPr userDrawn="1"/>
        </p:nvSpPr>
        <p:spPr>
          <a:xfrm>
            <a:off x="1647583" y="304800"/>
            <a:ext cx="3759200" cy="523220"/>
          </a:xfrm>
          <a:prstGeom prst="rect">
            <a:avLst/>
          </a:prstGeom>
          <a:noFill/>
        </p:spPr>
        <p:txBody>
          <a:bodyPr wrap="square" rtlCol="0">
            <a:spAutoFit/>
          </a:bodyPr>
          <a:lstStyle/>
          <a:p>
            <a:r>
              <a:rPr lang="en-US" sz="2800" b="1" dirty="0">
                <a:solidFill>
                  <a:srgbClr val="39275B"/>
                </a:solidFill>
              </a:rPr>
              <a:t>UW PACC</a:t>
            </a:r>
          </a:p>
        </p:txBody>
      </p:sp>
      <p:sp>
        <p:nvSpPr>
          <p:cNvPr id="8" name="TextBox 7"/>
          <p:cNvSpPr txBox="1"/>
          <p:nvPr userDrawn="1"/>
        </p:nvSpPr>
        <p:spPr>
          <a:xfrm>
            <a:off x="1647581" y="685517"/>
            <a:ext cx="4753219" cy="307777"/>
          </a:xfrm>
          <a:prstGeom prst="rect">
            <a:avLst/>
          </a:prstGeom>
          <a:noFill/>
        </p:spPr>
        <p:txBody>
          <a:bodyPr wrap="square" rtlCol="0">
            <a:spAutoFit/>
          </a:bodyPr>
          <a:lstStyle/>
          <a:p>
            <a:r>
              <a:rPr lang="en-US" sz="1400" dirty="0">
                <a:solidFill>
                  <a:srgbClr val="39275B"/>
                </a:solidFill>
              </a:rPr>
              <a:t>Psychiatry and Addictions Case Conference</a:t>
            </a:r>
            <a:endParaRPr lang="en-US" sz="1400" b="1" dirty="0">
              <a:solidFill>
                <a:srgbClr val="39275B"/>
              </a:solidFill>
            </a:endParaRPr>
          </a:p>
        </p:txBody>
      </p:sp>
      <p:sp>
        <p:nvSpPr>
          <p:cNvPr id="9" name="TextBox 8"/>
          <p:cNvSpPr txBox="1"/>
          <p:nvPr userDrawn="1"/>
        </p:nvSpPr>
        <p:spPr>
          <a:xfrm>
            <a:off x="1635269" y="914401"/>
            <a:ext cx="5375132" cy="492443"/>
          </a:xfrm>
          <a:prstGeom prst="rect">
            <a:avLst/>
          </a:prstGeom>
          <a:noFill/>
        </p:spPr>
        <p:txBody>
          <a:bodyPr wrap="square" rtlCol="0">
            <a:spAutoFit/>
          </a:bodyPr>
          <a:lstStyle/>
          <a:p>
            <a:r>
              <a:rPr lang="en-US" sz="1200" dirty="0">
                <a:solidFill>
                  <a:srgbClr val="8E6F0C"/>
                </a:solidFill>
              </a:rPr>
              <a:t>UW Medicine | Psychiatry and Behavioral Sciences</a:t>
            </a:r>
          </a:p>
          <a:p>
            <a:endParaRPr lang="en-US" sz="1400" dirty="0">
              <a:solidFill>
                <a:srgbClr val="8E6F0C"/>
              </a:solidFill>
            </a:endParaRPr>
          </a:p>
        </p:txBody>
      </p:sp>
      <p:sp>
        <p:nvSpPr>
          <p:cNvPr id="10" name="Right Triangle 9"/>
          <p:cNvSpPr/>
          <p:nvPr userDrawn="1"/>
        </p:nvSpPr>
        <p:spPr>
          <a:xfrm>
            <a:off x="551537" y="472640"/>
            <a:ext cx="1028216" cy="685800"/>
          </a:xfrm>
          <a:prstGeom prst="rtTriangle">
            <a:avLst/>
          </a:prstGeom>
          <a:solidFill>
            <a:srgbClr val="8E6F0C"/>
          </a:solidFill>
          <a:ln>
            <a:solidFill>
              <a:srgbClr val="8E6F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ight Triangle 10"/>
          <p:cNvSpPr/>
          <p:nvPr userDrawn="1"/>
        </p:nvSpPr>
        <p:spPr>
          <a:xfrm rot="10800000">
            <a:off x="551537" y="472640"/>
            <a:ext cx="1028216" cy="685800"/>
          </a:xfrm>
          <a:prstGeom prst="rtTriangle">
            <a:avLst/>
          </a:prstGeom>
          <a:solidFill>
            <a:srgbClr val="39275B"/>
          </a:solidFill>
          <a:ln>
            <a:solidFill>
              <a:srgbClr val="392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3" descr="UW Medicine - School of Medicin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0" y="6094037"/>
            <a:ext cx="1362571" cy="44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https://pbs.twimg.com/profile_images/83011637/ECHOLogoSmall.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07728" y="6094037"/>
            <a:ext cx="929872" cy="400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7888" t="9587" r="18313" b="9728"/>
          <a:stretch/>
        </p:blipFill>
        <p:spPr bwMode="auto">
          <a:xfrm>
            <a:off x="5012910" y="6094038"/>
            <a:ext cx="2073641" cy="530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userDrawn="1"/>
        </p:nvSpPr>
        <p:spPr>
          <a:xfrm>
            <a:off x="9753600" y="6172200"/>
            <a:ext cx="2032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9237187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89264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262927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72122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19419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8897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9F657-BFBC-44E1-A0E0-2BA2C8B07629}" type="datetimeFigureOut">
              <a:rPr lang="en-US" smtClean="0"/>
              <a:t>3/14/2024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39533229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20586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845800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861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17075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307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39F657-BFBC-44E1-A0E0-2BA2C8B07629}"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349285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039F657-BFBC-44E1-A0E0-2BA2C8B07629}"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307309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ags" Target="../tags/tag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ags" Target="../tags/tag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39F657-BFBC-44E1-A0E0-2BA2C8B07629}" type="datetimeFigureOut">
              <a:rPr lang="en-US" smtClean="0"/>
              <a:t>3/14/2024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12A7784-BE63-4D9D-9008-2F9092DF678A}" type="slidenum">
              <a:rPr lang="en-US" smtClean="0"/>
              <a:t>‹#›</a:t>
            </a:fld>
            <a:endParaRPr lang="en-US"/>
          </a:p>
        </p:txBody>
      </p:sp>
      <p:pic>
        <p:nvPicPr>
          <p:cNvPr id="15" name="Picture 14" descr="Graphical user interface, application&#10;&#10;Description automatically generated">
            <a:extLst>
              <a:ext uri="{FF2B5EF4-FFF2-40B4-BE49-F238E27FC236}">
                <a16:creationId xmlns:a16="http://schemas.microsoft.com/office/drawing/2014/main" id="{5CEE0389-A1BF-420D-B6FF-2545D39E7BE1}"/>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9821" t="45655" r="14435" b="33849"/>
          <a:stretch/>
        </p:blipFill>
        <p:spPr>
          <a:xfrm>
            <a:off x="9343167" y="6046495"/>
            <a:ext cx="2660806" cy="719983"/>
          </a:xfrm>
          <a:prstGeom prst="rect">
            <a:avLst/>
          </a:prstGeom>
        </p:spPr>
      </p:pic>
    </p:spTree>
    <p:extLst>
      <p:ext uri="{BB962C8B-B14F-4D97-AF65-F5344CB8AC3E}">
        <p14:creationId xmlns:p14="http://schemas.microsoft.com/office/powerpoint/2010/main" val="1399036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100">
                <a:solidFill>
                  <a:schemeClr val="tx1"/>
                </a:solidFill>
                <a:latin typeface="Open sans"/>
              </a:defRPr>
            </a:lvl1pPr>
          </a:lstStyle>
          <a:p>
            <a:fld id="{4181A94F-C2B5-4BDF-BAD2-FA1DE68E73BD}" type="slidenum">
              <a:rPr lang="en-US" smtClean="0"/>
              <a:pPr/>
              <a:t>‹#›</a:t>
            </a:fld>
            <a:endParaRPr lang="en-US" dirty="0"/>
          </a:p>
        </p:txBody>
      </p:sp>
      <p:sp>
        <p:nvSpPr>
          <p:cNvPr id="9" name="Rectangle 8"/>
          <p:cNvSpPr/>
          <p:nvPr/>
        </p:nvSpPr>
        <p:spPr>
          <a:xfrm>
            <a:off x="508000" y="6400800"/>
            <a:ext cx="8128000" cy="261610"/>
          </a:xfrm>
          <a:prstGeom prst="rect">
            <a:avLst/>
          </a:prstGeom>
        </p:spPr>
        <p:txBody>
          <a:bodyPr wrap="square">
            <a:spAutoFit/>
          </a:bodyPr>
          <a:lstStyle/>
          <a:p>
            <a:pPr algn="l"/>
            <a:r>
              <a:rPr lang="en-US" sz="1100" dirty="0">
                <a:solidFill>
                  <a:prstClr val="black"/>
                </a:solidFill>
                <a:latin typeface="Open Sans" charset="0"/>
                <a:ea typeface="Open Sans" charset="0"/>
                <a:cs typeface="Open Sans" charset="0"/>
              </a:rPr>
              <a:t>©2022 University of Washington  •  Integrated Care Training Program  •  uwpsychiatry.org</a:t>
            </a:r>
          </a:p>
        </p:txBody>
      </p:sp>
      <p:sp>
        <p:nvSpPr>
          <p:cNvPr id="7"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Title</a:t>
            </a:r>
          </a:p>
        </p:txBody>
      </p:sp>
    </p:spTree>
    <p:extLst>
      <p:ext uri="{BB962C8B-B14F-4D97-AF65-F5344CB8AC3E}">
        <p14:creationId xmlns:p14="http://schemas.microsoft.com/office/powerpoint/2010/main" val="26160778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dt="0"/>
  <p:txStyles>
    <p:titleStyle>
      <a:lvl1pPr algn="l" defTabSz="914400" rtl="0" eaLnBrk="1" latinLnBrk="0" hangingPunct="1">
        <a:spcBef>
          <a:spcPct val="0"/>
        </a:spcBef>
        <a:buNone/>
        <a:defRPr sz="3600" b="1" kern="1200">
          <a:solidFill>
            <a:srgbClr val="33006F"/>
          </a:solidFill>
          <a:latin typeface="Open Sans"/>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Open sans"/>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Open sans"/>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Open sans"/>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Open sans"/>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Open sans"/>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8B795-B35E-4657-B2B0-503B9E97D688}" type="datetimeFigureOut">
              <a:rPr lang="en-US" smtClean="0"/>
              <a:t>3/14/2024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1C0F8-19C0-465B-9840-1578F32CD55D}" type="slidenum">
              <a:rPr lang="en-US" smtClean="0"/>
              <a:t>‹#›</a:t>
            </a:fld>
            <a:endParaRPr lang="en-US"/>
          </a:p>
        </p:txBody>
      </p:sp>
    </p:spTree>
    <p:extLst>
      <p:ext uri="{BB962C8B-B14F-4D97-AF65-F5344CB8AC3E}">
        <p14:creationId xmlns:p14="http://schemas.microsoft.com/office/powerpoint/2010/main" val="90810162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100">
                <a:solidFill>
                  <a:schemeClr val="tx1"/>
                </a:solidFill>
                <a:latin typeface="Open sans"/>
              </a:defRPr>
            </a:lvl1pPr>
          </a:lstStyle>
          <a:p>
            <a:fld id="{4181A94F-C2B5-4BDF-BAD2-FA1DE68E73BD}" type="slidenum">
              <a:rPr lang="en-US" smtClean="0"/>
              <a:pPr/>
              <a:t>‹#›</a:t>
            </a:fld>
            <a:endParaRPr lang="en-US" dirty="0"/>
          </a:p>
        </p:txBody>
      </p:sp>
      <p:sp>
        <p:nvSpPr>
          <p:cNvPr id="9" name="Rectangle 8"/>
          <p:cNvSpPr/>
          <p:nvPr/>
        </p:nvSpPr>
        <p:spPr>
          <a:xfrm>
            <a:off x="508000" y="6400800"/>
            <a:ext cx="8128000" cy="261610"/>
          </a:xfrm>
          <a:prstGeom prst="rect">
            <a:avLst/>
          </a:prstGeom>
        </p:spPr>
        <p:txBody>
          <a:bodyPr wrap="square">
            <a:spAutoFit/>
          </a:bodyPr>
          <a:lstStyle/>
          <a:p>
            <a:pPr algn="l"/>
            <a:r>
              <a:rPr lang="en-US" sz="1100" dirty="0">
                <a:solidFill>
                  <a:prstClr val="black"/>
                </a:solidFill>
                <a:latin typeface="Open Sans" charset="0"/>
                <a:ea typeface="Open Sans" charset="0"/>
                <a:cs typeface="Open Sans" charset="0"/>
              </a:rPr>
              <a:t>©2023 University of Washington  •  Integrated Care Training Program  •  ictp.uw.edu</a:t>
            </a:r>
          </a:p>
        </p:txBody>
      </p:sp>
      <p:sp>
        <p:nvSpPr>
          <p:cNvPr id="7"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Title</a:t>
            </a:r>
          </a:p>
        </p:txBody>
      </p:sp>
    </p:spTree>
    <p:custDataLst>
      <p:tags r:id="rId14"/>
    </p:custDataLst>
    <p:extLst>
      <p:ext uri="{BB962C8B-B14F-4D97-AF65-F5344CB8AC3E}">
        <p14:creationId xmlns:p14="http://schemas.microsoft.com/office/powerpoint/2010/main" val="226481282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hdr="0" dt="0"/>
  <p:txStyles>
    <p:titleStyle>
      <a:lvl1pPr algn="l" defTabSz="914400" rtl="0" eaLnBrk="1" latinLnBrk="0" hangingPunct="1">
        <a:spcBef>
          <a:spcPct val="0"/>
        </a:spcBef>
        <a:buNone/>
        <a:defRPr sz="3600" b="1" kern="1200">
          <a:solidFill>
            <a:srgbClr val="33006F"/>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100">
                <a:solidFill>
                  <a:schemeClr val="tx1"/>
                </a:solidFill>
                <a:latin typeface="Open sans"/>
              </a:defRPr>
            </a:lvl1pPr>
          </a:lstStyle>
          <a:p>
            <a:fld id="{4181A94F-C2B5-4BDF-BAD2-FA1DE68E73BD}" type="slidenum">
              <a:rPr lang="en-US" smtClean="0"/>
              <a:pPr/>
              <a:t>‹#›</a:t>
            </a:fld>
            <a:endParaRPr lang="en-US" dirty="0"/>
          </a:p>
        </p:txBody>
      </p:sp>
      <p:sp>
        <p:nvSpPr>
          <p:cNvPr id="9" name="Rectangle 8"/>
          <p:cNvSpPr/>
          <p:nvPr/>
        </p:nvSpPr>
        <p:spPr>
          <a:xfrm>
            <a:off x="508000" y="6400800"/>
            <a:ext cx="8128000" cy="261610"/>
          </a:xfrm>
          <a:prstGeom prst="rect">
            <a:avLst/>
          </a:prstGeom>
        </p:spPr>
        <p:txBody>
          <a:bodyPr wrap="square">
            <a:spAutoFit/>
          </a:bodyPr>
          <a:lstStyle/>
          <a:p>
            <a:pPr algn="l"/>
            <a:r>
              <a:rPr lang="en-US" sz="1100" dirty="0">
                <a:solidFill>
                  <a:prstClr val="black"/>
                </a:solidFill>
                <a:latin typeface="Open Sans" charset="0"/>
                <a:ea typeface="Open Sans" charset="0"/>
                <a:cs typeface="Open Sans" charset="0"/>
              </a:rPr>
              <a:t>©2024 University of Washington  •  Integrated Care Training Program  •  ictp.uw.edu</a:t>
            </a:r>
          </a:p>
        </p:txBody>
      </p:sp>
      <p:sp>
        <p:nvSpPr>
          <p:cNvPr id="7"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Title</a:t>
            </a:r>
          </a:p>
        </p:txBody>
      </p:sp>
    </p:spTree>
    <p:custDataLst>
      <p:tags r:id="rId14"/>
    </p:custDataLst>
    <p:extLst>
      <p:ext uri="{BB962C8B-B14F-4D97-AF65-F5344CB8AC3E}">
        <p14:creationId xmlns:p14="http://schemas.microsoft.com/office/powerpoint/2010/main" val="347786223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hdr="0" dt="0"/>
  <p:txStyles>
    <p:titleStyle>
      <a:lvl1pPr algn="l" defTabSz="914400" rtl="0" eaLnBrk="1" latinLnBrk="0" hangingPunct="1">
        <a:spcBef>
          <a:spcPct val="0"/>
        </a:spcBef>
        <a:buNone/>
        <a:defRPr sz="3600" b="1" kern="1200">
          <a:solidFill>
            <a:srgbClr val="33006F"/>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add title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p:nvSpPr>
        <p:spPr>
          <a:xfrm>
            <a:off x="10312400" y="6277317"/>
            <a:ext cx="1524000" cy="369332"/>
          </a:xfrm>
          <a:prstGeom prst="rect">
            <a:avLst/>
          </a:prstGeom>
          <a:noFill/>
        </p:spPr>
        <p:txBody>
          <a:bodyPr wrap="square" rtlCol="0">
            <a:spAutoFit/>
          </a:bodyPr>
          <a:lstStyle/>
          <a:p>
            <a:r>
              <a:rPr lang="en-US" sz="1800" b="1" dirty="0">
                <a:solidFill>
                  <a:srgbClr val="39275B"/>
                </a:solidFill>
              </a:rPr>
              <a:t>UW PACC</a:t>
            </a:r>
          </a:p>
        </p:txBody>
      </p:sp>
      <p:sp>
        <p:nvSpPr>
          <p:cNvPr id="8" name="Right Triangle 7"/>
          <p:cNvSpPr/>
          <p:nvPr/>
        </p:nvSpPr>
        <p:spPr>
          <a:xfrm>
            <a:off x="10058401" y="6377276"/>
            <a:ext cx="254001" cy="169414"/>
          </a:xfrm>
          <a:prstGeom prst="rtTriangle">
            <a:avLst/>
          </a:prstGeom>
          <a:solidFill>
            <a:srgbClr val="8E6F0C"/>
          </a:solidFill>
          <a:ln>
            <a:solidFill>
              <a:srgbClr val="8E6F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ight Triangle 8"/>
          <p:cNvSpPr/>
          <p:nvPr/>
        </p:nvSpPr>
        <p:spPr>
          <a:xfrm rot="10800000">
            <a:off x="10058400" y="6377276"/>
            <a:ext cx="254001" cy="169414"/>
          </a:xfrm>
          <a:prstGeom prst="rtTriangle">
            <a:avLst/>
          </a:prstGeom>
          <a:solidFill>
            <a:srgbClr val="39275B"/>
          </a:solidFill>
          <a:ln>
            <a:solidFill>
              <a:srgbClr val="392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Box 9"/>
          <p:cNvSpPr txBox="1"/>
          <p:nvPr/>
        </p:nvSpPr>
        <p:spPr>
          <a:xfrm>
            <a:off x="9928928" y="6546692"/>
            <a:ext cx="1879600" cy="200055"/>
          </a:xfrm>
          <a:prstGeom prst="rect">
            <a:avLst/>
          </a:prstGeom>
          <a:noFill/>
        </p:spPr>
        <p:txBody>
          <a:bodyPr wrap="square" rtlCol="0">
            <a:spAutoFit/>
          </a:bodyPr>
          <a:lstStyle/>
          <a:p>
            <a:r>
              <a:rPr lang="en-US" sz="700" i="1" dirty="0"/>
              <a:t>©2024</a:t>
            </a:r>
            <a:r>
              <a:rPr lang="en-US" sz="700" i="1" baseline="0" dirty="0"/>
              <a:t> </a:t>
            </a:r>
            <a:r>
              <a:rPr lang="en-US" sz="700" i="1" dirty="0"/>
              <a:t>University of Washington</a:t>
            </a:r>
          </a:p>
        </p:txBody>
      </p:sp>
    </p:spTree>
    <p:extLst>
      <p:ext uri="{BB962C8B-B14F-4D97-AF65-F5344CB8AC3E}">
        <p14:creationId xmlns:p14="http://schemas.microsoft.com/office/powerpoint/2010/main" val="281442660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spcBef>
          <a:spcPct val="0"/>
        </a:spcBef>
        <a:buNone/>
        <a:defRPr sz="4000" b="1" kern="1200" cap="all" baseline="0">
          <a:solidFill>
            <a:srgbClr val="39275B"/>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39275B"/>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8E6F0C"/>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39275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vent.me/g8WkRn?locale=en" TargetMode="External"/><Relationship Id="rId2" Type="http://schemas.openxmlformats.org/officeDocument/2006/relationships/notesSlide" Target="../notesSlides/notesSlide2.xml"/><Relationship Id="rId1" Type="http://schemas.openxmlformats.org/officeDocument/2006/relationships/slideLayout" Target="../slideLayouts/slideLayout41.xml"/><Relationship Id="rId6" Type="http://schemas.openxmlformats.org/officeDocument/2006/relationships/image" Target="../media/image21.png"/><Relationship Id="rId5" Type="http://schemas.openxmlformats.org/officeDocument/2006/relationships/hyperlink" Target="http://ictp.uw.edu/training/upcoming-conferences-events-training" TargetMode="External"/><Relationship Id="rId4" Type="http://schemas.openxmlformats.org/officeDocument/2006/relationships/hyperlink" Target="mailto:uwictp@uw.ed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ictp.uw.edu/appl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afekidswashington.org/" TargetMode="External"/><Relationship Id="rId2" Type="http://schemas.openxmlformats.org/officeDocument/2006/relationships/hyperlink" Target="https://wa.skillbuilder.org/barin/users/login.php"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www.dshs.wa.gov/altsa/traumatic-brain-injury/tbi-publications-fact-sheets-handouts" TargetMode="External"/><Relationship Id="rId4" Type="http://schemas.openxmlformats.org/officeDocument/2006/relationships/hyperlink" Target="https://returntoschool.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hyperlink" Target="https://pcl.psychiatry.uw.edu/" TargetMode="Externa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www.perc.psychiatry.uw.edu/perinatal-pcl" TargetMode="External"/><Relationship Id="rId4" Type="http://schemas.openxmlformats.org/officeDocument/2006/relationships/hyperlink" Target="http://www.seattlechildrens.org/PA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epts.washington.edu/anesth/care/pain/telepain" TargetMode="External"/><Relationship Id="rId2" Type="http://schemas.openxmlformats.org/officeDocument/2006/relationships/hyperlink" Target="mailto:telepain@uw.edu" TargetMode="Externa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hyperlink" Target="https://depts.washington.edu/anesth/care/pain/telepain/mini-site/consultation.s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uwpacc@uw.edu" TargetMode="External"/><Relationship Id="rId7" Type="http://schemas.openxmlformats.org/officeDocument/2006/relationships/hyperlink" Target="https://bhinstitute.uw.edu/training-workforce-policy/training/telehealth-support/" TargetMode="External"/><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hyperlink" Target="mailto:bhinstitute@uw.edu" TargetMode="External"/><Relationship Id="rId5" Type="http://schemas.openxmlformats.org/officeDocument/2006/relationships/hyperlink" Target="https://depts.washington.edu/mbwc/resources/echo" TargetMode="External"/><Relationship Id="rId4" Type="http://schemas.openxmlformats.org/officeDocument/2006/relationships/hyperlink" Target="mailto:allysons@uw.edu"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redcap.link/sjje045p"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C546D8D8-3557-3A06-DBA8-1630D9C5D6DA}"/>
              </a:ext>
            </a:extLst>
          </p:cNvPr>
          <p:cNvPicPr>
            <a:picLocks noChangeAspect="1"/>
          </p:cNvPicPr>
          <p:nvPr/>
        </p:nvPicPr>
        <p:blipFill>
          <a:blip r:embed="rId2"/>
          <a:stretch>
            <a:fillRect/>
          </a:stretch>
        </p:blipFill>
        <p:spPr>
          <a:xfrm>
            <a:off x="7029450" y="5386403"/>
            <a:ext cx="1647825" cy="904843"/>
          </a:xfrm>
          <a:prstGeom prst="rect">
            <a:avLst/>
          </a:prstGeom>
        </p:spPr>
      </p:pic>
      <p:sp>
        <p:nvSpPr>
          <p:cNvPr id="4" name="TextBox 3">
            <a:extLst>
              <a:ext uri="{FF2B5EF4-FFF2-40B4-BE49-F238E27FC236}">
                <a16:creationId xmlns:a16="http://schemas.microsoft.com/office/drawing/2014/main" id="{85A541BF-1B78-421A-A855-D718B9587F6E}"/>
              </a:ext>
            </a:extLst>
          </p:cNvPr>
          <p:cNvSpPr txBox="1"/>
          <p:nvPr/>
        </p:nvSpPr>
        <p:spPr>
          <a:xfrm>
            <a:off x="2495005" y="1201783"/>
            <a:ext cx="6805749" cy="1015663"/>
          </a:xfrm>
          <a:prstGeom prst="rect">
            <a:avLst/>
          </a:prstGeom>
          <a:noFill/>
        </p:spPr>
        <p:txBody>
          <a:bodyPr wrap="square" rtlCol="0">
            <a:spAutoFit/>
          </a:bodyPr>
          <a:lstStyle/>
          <a:p>
            <a:pPr algn="ctr"/>
            <a:r>
              <a:rPr lang="en-US" sz="6000" b="1" dirty="0">
                <a:effectLst>
                  <a:outerShdw blurRad="38100" dist="38100" dir="2700000" algn="tl">
                    <a:srgbClr val="000000">
                      <a:alpha val="43137"/>
                    </a:srgbClr>
                  </a:outerShdw>
                </a:effectLst>
              </a:rPr>
              <a:t>WELCOME!</a:t>
            </a:r>
          </a:p>
        </p:txBody>
      </p:sp>
      <p:sp>
        <p:nvSpPr>
          <p:cNvPr id="5" name="TextBox 4">
            <a:extLst>
              <a:ext uri="{FF2B5EF4-FFF2-40B4-BE49-F238E27FC236}">
                <a16:creationId xmlns:a16="http://schemas.microsoft.com/office/drawing/2014/main" id="{132FF93A-CCBB-41F2-BB68-B5D4A2C47F5E}"/>
              </a:ext>
            </a:extLst>
          </p:cNvPr>
          <p:cNvSpPr txBox="1"/>
          <p:nvPr/>
        </p:nvSpPr>
        <p:spPr>
          <a:xfrm>
            <a:off x="1776548" y="2677886"/>
            <a:ext cx="8302769" cy="1785104"/>
          </a:xfrm>
          <a:prstGeom prst="rect">
            <a:avLst/>
          </a:prstGeom>
          <a:noFill/>
        </p:spPr>
        <p:txBody>
          <a:bodyPr wrap="square" rtlCol="0">
            <a:spAutoFit/>
          </a:bodyPr>
          <a:lstStyle/>
          <a:p>
            <a:r>
              <a:rPr lang="en-US" sz="5400" b="1" dirty="0">
                <a:solidFill>
                  <a:srgbClr val="002060"/>
                </a:solidFill>
              </a:rPr>
              <a:t>TBI-BH ECHO</a:t>
            </a:r>
          </a:p>
          <a:p>
            <a:r>
              <a:rPr lang="en-US" sz="2800" dirty="0">
                <a:solidFill>
                  <a:srgbClr val="002060"/>
                </a:solidFill>
              </a:rPr>
              <a:t>Traumatic Brain Injury – Behavioral Health  ECHO</a:t>
            </a:r>
          </a:p>
          <a:p>
            <a:r>
              <a:rPr lang="en-US" sz="2800" dirty="0">
                <a:solidFill>
                  <a:srgbClr val="D6AD00"/>
                </a:solidFill>
              </a:rPr>
              <a:t>UW Medicine | Psychiatry and Behavioral Sciences</a:t>
            </a:r>
          </a:p>
        </p:txBody>
      </p:sp>
      <p:pic>
        <p:nvPicPr>
          <p:cNvPr id="6" name="Picture 5">
            <a:extLst>
              <a:ext uri="{FF2B5EF4-FFF2-40B4-BE49-F238E27FC236}">
                <a16:creationId xmlns:a16="http://schemas.microsoft.com/office/drawing/2014/main" id="{C421B544-37AE-4C66-ADA4-214052D5DAD9}"/>
              </a:ext>
            </a:extLst>
          </p:cNvPr>
          <p:cNvPicPr/>
          <p:nvPr/>
        </p:nvPicPr>
        <p:blipFill>
          <a:blip r:embed="rId3"/>
          <a:stretch>
            <a:fillRect/>
          </a:stretch>
        </p:blipFill>
        <p:spPr>
          <a:xfrm>
            <a:off x="902190" y="2677886"/>
            <a:ext cx="874358" cy="1022428"/>
          </a:xfrm>
          <a:prstGeom prst="rect">
            <a:avLst/>
          </a:prstGeom>
        </p:spPr>
      </p:pic>
      <p:pic>
        <p:nvPicPr>
          <p:cNvPr id="7" name="Picture 6">
            <a:extLst>
              <a:ext uri="{FF2B5EF4-FFF2-40B4-BE49-F238E27FC236}">
                <a16:creationId xmlns:a16="http://schemas.microsoft.com/office/drawing/2014/main" id="{B04C71F5-6A12-4A82-A348-87A2AB506161}"/>
              </a:ext>
            </a:extLst>
          </p:cNvPr>
          <p:cNvPicPr>
            <a:picLocks noChangeAspect="1"/>
          </p:cNvPicPr>
          <p:nvPr/>
        </p:nvPicPr>
        <p:blipFill>
          <a:blip r:embed="rId4"/>
          <a:stretch>
            <a:fillRect/>
          </a:stretch>
        </p:blipFill>
        <p:spPr>
          <a:xfrm>
            <a:off x="706005" y="5697189"/>
            <a:ext cx="1066800" cy="552450"/>
          </a:xfrm>
          <a:prstGeom prst="rect">
            <a:avLst/>
          </a:prstGeom>
        </p:spPr>
      </p:pic>
      <p:pic>
        <p:nvPicPr>
          <p:cNvPr id="8" name="Picture 7" descr="echo-logo">
            <a:extLst>
              <a:ext uri="{FF2B5EF4-FFF2-40B4-BE49-F238E27FC236}">
                <a16:creationId xmlns:a16="http://schemas.microsoft.com/office/drawing/2014/main" id="{4917C803-F500-40B5-985A-B9913351F64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3054" y="5656217"/>
            <a:ext cx="1152361" cy="607963"/>
          </a:xfrm>
          <a:prstGeom prst="rect">
            <a:avLst/>
          </a:prstGeom>
          <a:noFill/>
          <a:ln>
            <a:noFill/>
          </a:ln>
        </p:spPr>
      </p:pic>
      <p:pic>
        <p:nvPicPr>
          <p:cNvPr id="9" name="Picture 8">
            <a:extLst>
              <a:ext uri="{FF2B5EF4-FFF2-40B4-BE49-F238E27FC236}">
                <a16:creationId xmlns:a16="http://schemas.microsoft.com/office/drawing/2014/main" id="{6E53506A-4416-462B-AB7F-AEAFB45CE8B7}"/>
              </a:ext>
            </a:extLst>
          </p:cNvPr>
          <p:cNvPicPr/>
          <p:nvPr/>
        </p:nvPicPr>
        <p:blipFill>
          <a:blip r:embed="rId3"/>
          <a:stretch>
            <a:fillRect/>
          </a:stretch>
        </p:blipFill>
        <p:spPr>
          <a:xfrm>
            <a:off x="4124732" y="5552693"/>
            <a:ext cx="742332" cy="725504"/>
          </a:xfrm>
          <a:prstGeom prst="rect">
            <a:avLst/>
          </a:prstGeom>
        </p:spPr>
      </p:pic>
      <p:sp>
        <p:nvSpPr>
          <p:cNvPr id="10" name="Footer Placeholder 5">
            <a:extLst>
              <a:ext uri="{FF2B5EF4-FFF2-40B4-BE49-F238E27FC236}">
                <a16:creationId xmlns:a16="http://schemas.microsoft.com/office/drawing/2014/main" id="{80439177-EF32-4393-AC1B-D72BEAE101B4}"/>
              </a:ext>
            </a:extLst>
          </p:cNvPr>
          <p:cNvSpPr>
            <a:spLocks noGrp="1"/>
          </p:cNvSpPr>
          <p:nvPr>
            <p:ph type="ftr" sz="quarter" idx="11"/>
          </p:nvPr>
        </p:nvSpPr>
        <p:spPr>
          <a:xfrm>
            <a:off x="4931233" y="5732882"/>
            <a:ext cx="1805280" cy="365125"/>
          </a:xfrm>
        </p:spPr>
        <p:txBody>
          <a:bodyPr/>
          <a:lstStyle/>
          <a:p>
            <a:pPr algn="l"/>
            <a:r>
              <a:rPr lang="en-US" sz="2000" b="1" dirty="0">
                <a:solidFill>
                  <a:srgbClr val="002060"/>
                </a:solidFill>
              </a:rPr>
              <a:t>TBI-BH ECHO</a:t>
            </a:r>
          </a:p>
        </p:txBody>
      </p:sp>
    </p:spTree>
    <p:extLst>
      <p:ext uri="{BB962C8B-B14F-4D97-AF65-F5344CB8AC3E}">
        <p14:creationId xmlns:p14="http://schemas.microsoft.com/office/powerpoint/2010/main" val="3894604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9" name="Content Placeholder 8" descr="Background pattern&#10;&#10;Description automatically generated">
            <a:extLst>
              <a:ext uri="{FF2B5EF4-FFF2-40B4-BE49-F238E27FC236}">
                <a16:creationId xmlns:a16="http://schemas.microsoft.com/office/drawing/2014/main" id="{6CC209F2-D771-445F-A14B-762446C9EA8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
            <a:ext cx="12191980" cy="6858000"/>
          </a:xfrm>
          <a:prstGeom prst="rect">
            <a:avLst/>
          </a:prstGeom>
        </p:spPr>
      </p:pic>
      <p:sp>
        <p:nvSpPr>
          <p:cNvPr id="10" name="TextBox 9">
            <a:extLst>
              <a:ext uri="{FF2B5EF4-FFF2-40B4-BE49-F238E27FC236}">
                <a16:creationId xmlns:a16="http://schemas.microsoft.com/office/drawing/2014/main" id="{BF3E1F93-9B1F-4D61-B9F5-8E0B46379A26}"/>
              </a:ext>
            </a:extLst>
          </p:cNvPr>
          <p:cNvSpPr txBox="1"/>
          <p:nvPr/>
        </p:nvSpPr>
        <p:spPr>
          <a:xfrm>
            <a:off x="1699730" y="2621422"/>
            <a:ext cx="8366205" cy="1323439"/>
          </a:xfrm>
          <a:prstGeom prst="rect">
            <a:avLst/>
          </a:prstGeom>
          <a:noFill/>
        </p:spPr>
        <p:txBody>
          <a:bodyPr wrap="square" rtlCol="0">
            <a:spAutoFit/>
          </a:bodyPr>
          <a:lstStyle/>
          <a:p>
            <a:r>
              <a:rPr lang="en-US" sz="8000" dirty="0">
                <a:ln>
                  <a:solidFill>
                    <a:schemeClr val="bg1"/>
                  </a:solidFill>
                </a:ln>
                <a:solidFill>
                  <a:schemeClr val="bg1"/>
                </a:solidFill>
                <a:effectLst>
                  <a:outerShdw blurRad="60007" dist="310007" dir="7680000" sy="30000" kx="1300200" algn="ctr" rotWithShape="0">
                    <a:prstClr val="black">
                      <a:alpha val="32000"/>
                    </a:prstClr>
                  </a:outerShdw>
                </a:effectLst>
              </a:rPr>
              <a:t>ANNOUNCEMENTS</a:t>
            </a:r>
            <a:r>
              <a:rPr lang="en-US" dirty="0">
                <a:ln>
                  <a:solidFill>
                    <a:schemeClr val="bg1"/>
                  </a:solidFill>
                </a:ln>
                <a:solidFill>
                  <a:schemeClr val="bg1"/>
                </a:solidFill>
                <a:effectLst>
                  <a:outerShdw blurRad="60007" dist="310007" dir="7680000" sy="30000" kx="1300200" algn="ctr" rotWithShape="0">
                    <a:prstClr val="black">
                      <a:alpha val="32000"/>
                    </a:prstClr>
                  </a:outerShdw>
                </a:effectLst>
              </a:rPr>
              <a:t> </a:t>
            </a:r>
          </a:p>
        </p:txBody>
      </p:sp>
    </p:spTree>
    <p:extLst>
      <p:ext uri="{BB962C8B-B14F-4D97-AF65-F5344CB8AC3E}">
        <p14:creationId xmlns:p14="http://schemas.microsoft.com/office/powerpoint/2010/main" val="3813497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106746" cy="1320800"/>
          </a:xfrm>
        </p:spPr>
        <p:txBody>
          <a:bodyPr/>
          <a:lstStyle/>
          <a:p>
            <a:r>
              <a:rPr lang="en-US" dirty="0"/>
              <a:t>2024 Upcoming TBI-BH ECHO Presentations </a:t>
            </a:r>
          </a:p>
        </p:txBody>
      </p:sp>
      <p:sp>
        <p:nvSpPr>
          <p:cNvPr id="3" name="Content Placeholder 2"/>
          <p:cNvSpPr>
            <a:spLocks noGrp="1"/>
          </p:cNvSpPr>
          <p:nvPr>
            <p:ph idx="1"/>
          </p:nvPr>
        </p:nvSpPr>
        <p:spPr>
          <a:xfrm>
            <a:off x="677334" y="1659194"/>
            <a:ext cx="9338296" cy="4712110"/>
          </a:xfrm>
        </p:spPr>
        <p:txBody>
          <a:bodyPr vert="horz" lIns="91440" tIns="45720" rIns="91440" bIns="45720" rtlCol="0" anchor="t">
            <a:noAutofit/>
          </a:bodyPr>
          <a:lstStyle/>
          <a:p>
            <a:pPr>
              <a:lnSpc>
                <a:spcPct val="150000"/>
              </a:lnSpc>
              <a:spcBef>
                <a:spcPts val="0"/>
              </a:spcBef>
            </a:pPr>
            <a:r>
              <a:rPr lang="en-US" sz="2800" b="1" dirty="0"/>
              <a:t>April 5:</a:t>
            </a:r>
            <a:r>
              <a:rPr lang="en-US" sz="2800" dirty="0"/>
              <a:t> TBI &amp; Telemedicine Update</a:t>
            </a:r>
          </a:p>
          <a:p>
            <a:pPr>
              <a:lnSpc>
                <a:spcPct val="150000"/>
              </a:lnSpc>
              <a:spcBef>
                <a:spcPts val="0"/>
              </a:spcBef>
            </a:pPr>
            <a:r>
              <a:rPr lang="en-US" sz="2800" b="1" dirty="0"/>
              <a:t>April 19: </a:t>
            </a:r>
            <a:r>
              <a:rPr lang="en-US" sz="2800" dirty="0"/>
              <a:t>Post-TBI Return to Sexuality </a:t>
            </a:r>
          </a:p>
          <a:p>
            <a:pPr>
              <a:lnSpc>
                <a:spcPct val="150000"/>
              </a:lnSpc>
              <a:spcBef>
                <a:spcPts val="0"/>
              </a:spcBef>
            </a:pPr>
            <a:r>
              <a:rPr lang="en-US" sz="2800" b="1" dirty="0"/>
              <a:t>May 3</a:t>
            </a:r>
            <a:r>
              <a:rPr lang="en-US" sz="2800" dirty="0"/>
              <a:t>: Post-TBI Return to Work</a:t>
            </a:r>
          </a:p>
          <a:p>
            <a:pPr>
              <a:lnSpc>
                <a:spcPct val="150000"/>
              </a:lnSpc>
              <a:spcBef>
                <a:spcPts val="0"/>
              </a:spcBef>
            </a:pPr>
            <a:r>
              <a:rPr lang="en-US" sz="2800" b="1" dirty="0"/>
              <a:t>May 17: </a:t>
            </a:r>
            <a:r>
              <a:rPr lang="en-US" sz="2800" dirty="0"/>
              <a:t>Post-TBI Return to Play</a:t>
            </a:r>
          </a:p>
          <a:p>
            <a:pPr>
              <a:lnSpc>
                <a:spcPct val="150000"/>
              </a:lnSpc>
              <a:spcBef>
                <a:spcPts val="0"/>
              </a:spcBef>
            </a:pPr>
            <a:r>
              <a:rPr lang="en-US" sz="2800" b="1" dirty="0"/>
              <a:t>June 7: </a:t>
            </a:r>
            <a:r>
              <a:rPr lang="en-US" sz="2800" dirty="0"/>
              <a:t>TBI &amp; Telemedicine Update</a:t>
            </a:r>
          </a:p>
          <a:p>
            <a:pPr>
              <a:lnSpc>
                <a:spcPct val="150000"/>
              </a:lnSpc>
              <a:spcBef>
                <a:spcPts val="0"/>
              </a:spcBef>
            </a:pPr>
            <a:r>
              <a:rPr lang="en-US" sz="2800" b="1" dirty="0"/>
              <a:t>June 21: </a:t>
            </a:r>
            <a:r>
              <a:rPr lang="en-US" sz="2800" dirty="0"/>
              <a:t>Post-TBI Depression</a:t>
            </a:r>
          </a:p>
          <a:p>
            <a:pPr>
              <a:lnSpc>
                <a:spcPct val="150000"/>
              </a:lnSpc>
              <a:spcBef>
                <a:spcPts val="0"/>
              </a:spcBef>
            </a:pPr>
            <a:endParaRPr lang="en-US" sz="2800" dirty="0"/>
          </a:p>
          <a:p>
            <a:pPr>
              <a:lnSpc>
                <a:spcPct val="150000"/>
              </a:lnSpc>
              <a:spcBef>
                <a:spcPts val="0"/>
              </a:spcBef>
            </a:pPr>
            <a:endParaRPr lang="en-US" sz="2400" dirty="0"/>
          </a:p>
          <a:p>
            <a:pPr>
              <a:lnSpc>
                <a:spcPct val="150000"/>
              </a:lnSpc>
              <a:spcBef>
                <a:spcPts val="0"/>
              </a:spcBef>
            </a:pPr>
            <a:endParaRPr lang="en-US" sz="2400" dirty="0"/>
          </a:p>
          <a:p>
            <a:pPr>
              <a:lnSpc>
                <a:spcPct val="150000"/>
              </a:lnSpc>
            </a:pPr>
            <a:endParaRPr lang="en-US" sz="2400" dirty="0"/>
          </a:p>
          <a:p>
            <a:pPr>
              <a:lnSpc>
                <a:spcPct val="150000"/>
              </a:lnSpc>
            </a:pPr>
            <a:endParaRPr lang="en-US" sz="2000" dirty="0"/>
          </a:p>
          <a:p>
            <a:pPr>
              <a:lnSpc>
                <a:spcPct val="150000"/>
              </a:lnSpc>
            </a:pPr>
            <a:endParaRPr lang="en-US" sz="2400" dirty="0"/>
          </a:p>
          <a:p>
            <a:pPr>
              <a:lnSpc>
                <a:spcPct val="150000"/>
              </a:lnSpc>
            </a:pPr>
            <a:endParaRPr lang="en-US" sz="2400" dirty="0"/>
          </a:p>
          <a:p>
            <a:pPr>
              <a:lnSpc>
                <a:spcPct val="150000"/>
              </a:lnSpc>
            </a:pPr>
            <a:endParaRPr lang="en-US" sz="2400" dirty="0"/>
          </a:p>
          <a:p>
            <a:pPr marL="0" indent="0">
              <a:lnSpc>
                <a:spcPct val="150000"/>
              </a:lnSpc>
              <a:buNone/>
            </a:pPr>
            <a:endParaRPr lang="en-US" sz="2400" dirty="0"/>
          </a:p>
          <a:p>
            <a:pPr>
              <a:lnSpc>
                <a:spcPct val="150000"/>
              </a:lnSpc>
            </a:pPr>
            <a:endParaRPr lang="en-US" sz="2400" dirty="0"/>
          </a:p>
        </p:txBody>
      </p:sp>
    </p:spTree>
    <p:extLst>
      <p:ext uri="{BB962C8B-B14F-4D97-AF65-F5344CB8AC3E}">
        <p14:creationId xmlns:p14="http://schemas.microsoft.com/office/powerpoint/2010/main" val="494671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6FA0CA-3854-427E-80DD-7F1944EEB2B6}"/>
              </a:ext>
            </a:extLst>
          </p:cNvPr>
          <p:cNvSpPr txBox="1"/>
          <p:nvPr/>
        </p:nvSpPr>
        <p:spPr>
          <a:xfrm>
            <a:off x="9197009" y="3891076"/>
            <a:ext cx="1324518" cy="923330"/>
          </a:xfrm>
          <a:prstGeom prst="rect">
            <a:avLst/>
          </a:prstGeom>
          <a:solidFill>
            <a:schemeClr val="bg1"/>
          </a:solidFill>
        </p:spPr>
        <p:txBody>
          <a:bodyPr wrap="square" rtlCol="0">
            <a:spAutoFit/>
          </a:bodyPr>
          <a:lstStyle/>
          <a:p>
            <a:pPr defTabSz="914400">
              <a:defRPr/>
            </a:pPr>
            <a:r>
              <a:rPr lang="en-US" dirty="0">
                <a:solidFill>
                  <a:prstClr val="black"/>
                </a:solidFill>
                <a:latin typeface="Calibri" panose="020F0502020204030204"/>
              </a:rPr>
              <a:t>Scan for more information</a:t>
            </a:r>
          </a:p>
        </p:txBody>
      </p:sp>
      <p:sp>
        <p:nvSpPr>
          <p:cNvPr id="4" name="Title 3"/>
          <p:cNvSpPr>
            <a:spLocks noGrp="1"/>
          </p:cNvSpPr>
          <p:nvPr>
            <p:ph type="title"/>
          </p:nvPr>
        </p:nvSpPr>
        <p:spPr>
          <a:xfrm>
            <a:off x="1981200" y="120571"/>
            <a:ext cx="8229600" cy="1143000"/>
          </a:xfrm>
          <a:solidFill>
            <a:schemeClr val="bg1"/>
          </a:solidFill>
        </p:spPr>
        <p:txBody>
          <a:bodyPr anchor="t">
            <a:normAutofit/>
          </a:bodyPr>
          <a:lstStyle/>
          <a:p>
            <a:pPr algn="ctr"/>
            <a:r>
              <a:rPr lang="en-US" sz="4000" dirty="0"/>
              <a:t>Integrated Care Conference 2024</a:t>
            </a:r>
          </a:p>
        </p:txBody>
      </p:sp>
      <p:sp>
        <p:nvSpPr>
          <p:cNvPr id="2" name="Content Placeholder 1"/>
          <p:cNvSpPr>
            <a:spLocks noGrp="1"/>
          </p:cNvSpPr>
          <p:nvPr>
            <p:ph idx="1"/>
          </p:nvPr>
        </p:nvSpPr>
        <p:spPr>
          <a:xfrm>
            <a:off x="2153858" y="755682"/>
            <a:ext cx="8148382" cy="5509932"/>
          </a:xfrm>
        </p:spPr>
        <p:txBody>
          <a:bodyPr>
            <a:normAutofit fontScale="70000" lnSpcReduction="20000"/>
          </a:bodyPr>
          <a:lstStyle/>
          <a:p>
            <a:pPr marL="0" indent="0" algn="ctr">
              <a:buNone/>
            </a:pPr>
            <a:r>
              <a:rPr lang="en-US" sz="4600" b="1" dirty="0">
                <a:solidFill>
                  <a:srgbClr val="007659"/>
                </a:solidFill>
                <a:latin typeface="Lato" panose="020F0502020204030203" pitchFamily="34" charset="0"/>
              </a:rPr>
              <a:t>Cultivating Integrated Care within the Behavioral Health Ecosystem </a:t>
            </a:r>
            <a:endParaRPr lang="en-US" sz="3400" b="1" dirty="0">
              <a:solidFill>
                <a:srgbClr val="007659"/>
              </a:solidFill>
              <a:latin typeface="Lato" panose="020F0502020204030203" pitchFamily="34" charset="0"/>
            </a:endParaRPr>
          </a:p>
          <a:p>
            <a:r>
              <a:rPr lang="en-US" sz="3400" dirty="0"/>
              <a:t>Thursday, June 6-7, 2024, DoubleTree SeaTac</a:t>
            </a:r>
          </a:p>
          <a:p>
            <a:r>
              <a:rPr lang="en-US" sz="3400" dirty="0"/>
              <a:t>Keynote Speakers</a:t>
            </a:r>
          </a:p>
          <a:p>
            <a:pPr lvl="1"/>
            <a:r>
              <a:rPr lang="en-US" sz="2600" b="1" dirty="0" err="1"/>
              <a:t>Virna</a:t>
            </a:r>
            <a:r>
              <a:rPr lang="en-US" sz="2600" b="1" dirty="0"/>
              <a:t> Little</a:t>
            </a:r>
            <a:r>
              <a:rPr lang="en-US" sz="2600" dirty="0"/>
              <a:t>, </a:t>
            </a:r>
            <a:r>
              <a:rPr lang="en-US" sz="2600" dirty="0" err="1"/>
              <a:t>Psy</a:t>
            </a:r>
            <a:r>
              <a:rPr lang="en-US" sz="2600" dirty="0"/>
              <a:t>. D, LCSW-r, MBA, CCM, SAP, will address integrated care within a behavioral health ecosystem</a:t>
            </a:r>
          </a:p>
          <a:p>
            <a:pPr lvl="1"/>
            <a:r>
              <a:rPr lang="en-US" sz="2600" b="1" dirty="0"/>
              <a:t>Loretta Christensen</a:t>
            </a:r>
            <a:r>
              <a:rPr lang="en-US" sz="2600" dirty="0"/>
              <a:t>, MBA, MSJ, FACS, will address creating community based programs within the Indian Health Service</a:t>
            </a:r>
          </a:p>
          <a:p>
            <a:r>
              <a:rPr lang="en-US" sz="3400" dirty="0"/>
              <a:t>Conference Breakout Threads</a:t>
            </a:r>
          </a:p>
          <a:p>
            <a:pPr lvl="1"/>
            <a:r>
              <a:rPr lang="en-US" sz="2600" dirty="0"/>
              <a:t>Building Connections Across the Behavioral Health Ecosystem</a:t>
            </a:r>
          </a:p>
          <a:p>
            <a:pPr lvl="1"/>
            <a:r>
              <a:rPr lang="en-US" sz="2600" dirty="0"/>
              <a:t>Integrated Care Skills Workshops</a:t>
            </a:r>
          </a:p>
          <a:p>
            <a:pPr lvl="1"/>
            <a:r>
              <a:rPr lang="en-US" sz="2600" dirty="0"/>
              <a:t>Workforce Strategies in Integrated Care</a:t>
            </a:r>
          </a:p>
          <a:p>
            <a:pPr lvl="1"/>
            <a:r>
              <a:rPr lang="en-US" sz="2600" dirty="0"/>
              <a:t>Pre-Conference Skills Sessions</a:t>
            </a:r>
          </a:p>
          <a:p>
            <a:r>
              <a:rPr lang="en-US" sz="3400" b="1" dirty="0"/>
              <a:t>Registration is now open: </a:t>
            </a:r>
            <a:r>
              <a:rPr lang="en-US" sz="2900" b="1" dirty="0">
                <a:hlinkClick r:id="rId3"/>
              </a:rPr>
              <a:t>https://cvent.me/g8WkRn?locale=en</a:t>
            </a:r>
            <a:endParaRPr lang="en-US" sz="2900" b="1" dirty="0"/>
          </a:p>
          <a:p>
            <a:r>
              <a:rPr lang="en-US" sz="3400" dirty="0"/>
              <a:t>Please email </a:t>
            </a:r>
            <a:r>
              <a:rPr lang="en-US" sz="3400" dirty="0">
                <a:hlinkClick r:id="rId4"/>
              </a:rPr>
              <a:t>uwictp@uw.edu</a:t>
            </a:r>
            <a:r>
              <a:rPr lang="en-US" sz="3400" dirty="0"/>
              <a:t> for more information or visit </a:t>
            </a:r>
            <a:r>
              <a:rPr lang="en-US" dirty="0">
                <a:hlinkClick r:id="rId5"/>
              </a:rPr>
              <a:t>http://ictp.uw.edu/training/upcoming-conferences-events-training</a:t>
            </a:r>
            <a:endParaRPr lang="en-US" dirty="0"/>
          </a:p>
        </p:txBody>
      </p:sp>
      <p:pic>
        <p:nvPicPr>
          <p:cNvPr id="10" name="Picture 9">
            <a:extLst>
              <a:ext uri="{FF2B5EF4-FFF2-40B4-BE49-F238E27FC236}">
                <a16:creationId xmlns:a16="http://schemas.microsoft.com/office/drawing/2014/main" id="{31CCE4C9-39D3-454D-9A8A-3EB9FF15E0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6700" y="3912386"/>
            <a:ext cx="933825" cy="933825"/>
          </a:xfrm>
          <a:prstGeom prst="rect">
            <a:avLst/>
          </a:prstGeom>
        </p:spPr>
      </p:pic>
    </p:spTree>
    <p:extLst>
      <p:ext uri="{BB962C8B-B14F-4D97-AF65-F5344CB8AC3E}">
        <p14:creationId xmlns:p14="http://schemas.microsoft.com/office/powerpoint/2010/main" val="3298958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95EBA-B31A-473D-9969-6785A185433E}"/>
              </a:ext>
            </a:extLst>
          </p:cNvPr>
          <p:cNvSpPr>
            <a:spLocks noGrp="1"/>
          </p:cNvSpPr>
          <p:nvPr>
            <p:ph type="title"/>
          </p:nvPr>
        </p:nvSpPr>
        <p:spPr>
          <a:xfrm>
            <a:off x="394351" y="293476"/>
            <a:ext cx="8229600" cy="1143000"/>
          </a:xfrm>
        </p:spPr>
        <p:txBody>
          <a:bodyPr anchor="t">
            <a:normAutofit fontScale="90000"/>
          </a:bodyPr>
          <a:lstStyle/>
          <a:p>
            <a:pPr algn="ctr"/>
            <a:r>
              <a:rPr lang="en-US" dirty="0"/>
              <a:t>Community-Based Integrated Care Fellowship Applications open</a:t>
            </a:r>
            <a:br>
              <a:rPr lang="en-US" dirty="0"/>
            </a:br>
            <a:endParaRPr lang="en-US" dirty="0"/>
          </a:p>
        </p:txBody>
      </p:sp>
      <p:sp>
        <p:nvSpPr>
          <p:cNvPr id="3" name="Content Placeholder 2">
            <a:extLst>
              <a:ext uri="{FF2B5EF4-FFF2-40B4-BE49-F238E27FC236}">
                <a16:creationId xmlns:a16="http://schemas.microsoft.com/office/drawing/2014/main" id="{AAF9423A-5750-45E5-9863-3551E26D8666}"/>
              </a:ext>
            </a:extLst>
          </p:cNvPr>
          <p:cNvSpPr>
            <a:spLocks noGrp="1"/>
          </p:cNvSpPr>
          <p:nvPr>
            <p:ph idx="1"/>
          </p:nvPr>
        </p:nvSpPr>
        <p:spPr>
          <a:xfrm>
            <a:off x="563742" y="1592650"/>
            <a:ext cx="8658225" cy="4870370"/>
          </a:xfrm>
        </p:spPr>
        <p:txBody>
          <a:bodyPr numCol="1">
            <a:normAutofit fontScale="85000" lnSpcReduction="10000"/>
          </a:bodyPr>
          <a:lstStyle/>
          <a:p>
            <a:r>
              <a:rPr lang="en-US" sz="2600" dirty="0"/>
              <a:t>This fellowship welcomes psychiatric providers seeking additional training to deliver integrated care in community-based settings</a:t>
            </a:r>
          </a:p>
          <a:p>
            <a:r>
              <a:rPr lang="en-US" sz="2600" dirty="0"/>
              <a:t>CME-accredited and is free for Washington State providers</a:t>
            </a:r>
          </a:p>
          <a:p>
            <a:r>
              <a:rPr lang="en-US" sz="2600" b="1" dirty="0"/>
              <a:t>WHEN: </a:t>
            </a:r>
            <a:r>
              <a:rPr lang="en-US" sz="2600" dirty="0"/>
              <a:t>September 2024 – June 2025</a:t>
            </a:r>
          </a:p>
          <a:p>
            <a:r>
              <a:rPr lang="en-US" sz="2600" b="1" dirty="0"/>
              <a:t>APPLY:</a:t>
            </a:r>
            <a:r>
              <a:rPr lang="en-US" sz="2600" dirty="0"/>
              <a:t> Visit </a:t>
            </a:r>
            <a:r>
              <a:rPr lang="en-US" sz="2600" b="1" u="sng" dirty="0">
                <a:hlinkClick r:id="rId2"/>
              </a:rPr>
              <a:t>ictp.uw.edu/apply</a:t>
            </a:r>
            <a:r>
              <a:rPr lang="en-US" sz="2600" b="1" u="sng" dirty="0"/>
              <a:t>; </a:t>
            </a:r>
            <a:r>
              <a:rPr lang="en-US" sz="2600" dirty="0"/>
              <a:t>deadline to apply is </a:t>
            </a:r>
            <a:r>
              <a:rPr lang="en-US" sz="2600" b="1" dirty="0"/>
              <a:t>April 29</a:t>
            </a:r>
            <a:endParaRPr lang="en-US" sz="2600" dirty="0"/>
          </a:p>
          <a:p>
            <a:r>
              <a:rPr lang="en-US" sz="2600" b="1" dirty="0"/>
              <a:t>REQUIREMENTS:</a:t>
            </a:r>
          </a:p>
          <a:p>
            <a:pPr lvl="1"/>
            <a:r>
              <a:rPr lang="en-US" sz="2600" dirty="0"/>
              <a:t>active medical license</a:t>
            </a:r>
          </a:p>
          <a:p>
            <a:pPr lvl="1"/>
            <a:r>
              <a:rPr lang="en-US" sz="2600" dirty="0"/>
              <a:t>Current practice </a:t>
            </a:r>
          </a:p>
          <a:p>
            <a:pPr lvl="1"/>
            <a:r>
              <a:rPr lang="en-US" sz="2600" dirty="0"/>
              <a:t>Brief personal statement </a:t>
            </a:r>
          </a:p>
          <a:p>
            <a:pPr lvl="1"/>
            <a:r>
              <a:rPr lang="en-US" sz="2600" dirty="0"/>
              <a:t>Current CV</a:t>
            </a:r>
          </a:p>
          <a:p>
            <a:pPr lvl="1"/>
            <a:r>
              <a:rPr lang="en-US" sz="2600" dirty="0"/>
              <a:t>Letter of support from current employer, if employed</a:t>
            </a:r>
          </a:p>
        </p:txBody>
      </p:sp>
      <p:pic>
        <p:nvPicPr>
          <p:cNvPr id="5" name="Picture 4" descr="A circular object with black and white lines&#10;&#10;Description automatically generated">
            <a:extLst>
              <a:ext uri="{FF2B5EF4-FFF2-40B4-BE49-F238E27FC236}">
                <a16:creationId xmlns:a16="http://schemas.microsoft.com/office/drawing/2014/main" id="{1CE9540B-07BB-E78A-6767-67B8DC218B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637" y="4042793"/>
            <a:ext cx="1618347" cy="1618347"/>
          </a:xfrm>
          <a:prstGeom prst="rect">
            <a:avLst/>
          </a:prstGeom>
        </p:spPr>
      </p:pic>
      <p:sp>
        <p:nvSpPr>
          <p:cNvPr id="6" name="TextBox 5">
            <a:extLst>
              <a:ext uri="{FF2B5EF4-FFF2-40B4-BE49-F238E27FC236}">
                <a16:creationId xmlns:a16="http://schemas.microsoft.com/office/drawing/2014/main" id="{AE5E44DB-303D-5F31-D17D-2344401EDEF6}"/>
              </a:ext>
            </a:extLst>
          </p:cNvPr>
          <p:cNvSpPr txBox="1"/>
          <p:nvPr/>
        </p:nvSpPr>
        <p:spPr>
          <a:xfrm>
            <a:off x="7392461" y="4342020"/>
            <a:ext cx="1324518" cy="923330"/>
          </a:xfrm>
          <a:prstGeom prst="rect">
            <a:avLst/>
          </a:prstGeom>
          <a:solidFill>
            <a:schemeClr val="bg1"/>
          </a:solidFill>
        </p:spPr>
        <p:txBody>
          <a:bodyPr wrap="square" rtlCol="0">
            <a:spAutoFit/>
          </a:bodyPr>
          <a:lstStyle/>
          <a:p>
            <a:pPr defTabSz="914400">
              <a:defRPr/>
            </a:pPr>
            <a:r>
              <a:rPr lang="en-US" dirty="0">
                <a:solidFill>
                  <a:prstClr val="black"/>
                </a:solidFill>
                <a:latin typeface="Calibri" panose="020F0502020204030204"/>
              </a:rPr>
              <a:t>Scan for more information</a:t>
            </a:r>
          </a:p>
        </p:txBody>
      </p:sp>
    </p:spTree>
    <p:extLst>
      <p:ext uri="{BB962C8B-B14F-4D97-AF65-F5344CB8AC3E}">
        <p14:creationId xmlns:p14="http://schemas.microsoft.com/office/powerpoint/2010/main" val="2970140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6598-FDD6-54AA-4A7D-935E0B4D5F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EB56B5-8E64-F2C6-5DC9-7B6F0776888D}"/>
              </a:ext>
            </a:extLst>
          </p:cNvPr>
          <p:cNvSpPr>
            <a:spLocks noGrp="1"/>
          </p:cNvSpPr>
          <p:nvPr>
            <p:ph idx="1"/>
          </p:nvPr>
        </p:nvSpPr>
        <p:spPr>
          <a:xfrm>
            <a:off x="206554" y="1930400"/>
            <a:ext cx="8596668" cy="4814432"/>
          </a:xfrm>
        </p:spPr>
        <p:txBody>
          <a:bodyPr>
            <a:normAutofit lnSpcReduction="10000"/>
          </a:bodyPr>
          <a:lstStyle/>
          <a:p>
            <a:r>
              <a:rPr lang="en-US" dirty="0">
                <a:hlinkClick r:id="rId2"/>
              </a:rPr>
              <a:t>TBI Skill Builder </a:t>
            </a:r>
            <a:endParaRPr lang="en-US" dirty="0"/>
          </a:p>
          <a:p>
            <a:pPr lvl="1"/>
            <a:r>
              <a:rPr lang="en-US" dirty="0"/>
              <a:t>Skill Builder is a 4–5-hour course designed for anyone working with TBI. It can be completed at your own pace. Available online 24/7.</a:t>
            </a:r>
          </a:p>
          <a:p>
            <a:r>
              <a:rPr lang="en-US" dirty="0">
                <a:hlinkClick r:id="rId3"/>
              </a:rPr>
              <a:t>SafeKids </a:t>
            </a:r>
            <a:r>
              <a:rPr lang="en-US" dirty="0"/>
              <a:t>Washington	</a:t>
            </a:r>
          </a:p>
          <a:p>
            <a:pPr lvl="1"/>
            <a:r>
              <a:rPr lang="en-US" dirty="0"/>
              <a:t>SafeKids is a series of training modules and learning resources for parents, caregivers and youth. Connect with local coalitions for safety and prevention awareness efforts, such as helmet and lifejacket distribution, traffic and pedestrian safety, and more.</a:t>
            </a:r>
          </a:p>
          <a:p>
            <a:r>
              <a:rPr lang="en-US" dirty="0">
                <a:hlinkClick r:id="rId4"/>
              </a:rPr>
              <a:t>Return to School </a:t>
            </a:r>
            <a:endParaRPr lang="en-US" dirty="0"/>
          </a:p>
          <a:p>
            <a:pPr lvl="1"/>
            <a:r>
              <a:rPr lang="en-US" dirty="0"/>
              <a:t>Return to School is designed to support parents, caregivers, school faculty, administrators, sports coaches and athletics staff with awareness and tools to prevent injury, identify TBI, access resources, and provide support around TBI at school and during school activities.</a:t>
            </a:r>
          </a:p>
          <a:p>
            <a:r>
              <a:rPr lang="en-US" dirty="0"/>
              <a:t>TBI Resources and Workbook </a:t>
            </a:r>
          </a:p>
          <a:p>
            <a:pPr lvl="1"/>
            <a:r>
              <a:rPr lang="en-US" dirty="0">
                <a:hlinkClick r:id="rId5"/>
              </a:rPr>
              <a:t>Comprehensive TBI workbook </a:t>
            </a:r>
            <a:r>
              <a:rPr lang="en-US" dirty="0"/>
              <a:t>filled with information, resources, journal prompts and more. Free download available for personal or client use.</a:t>
            </a:r>
          </a:p>
          <a:p>
            <a:endParaRPr lang="en-US" dirty="0"/>
          </a:p>
          <a:p>
            <a:pPr lvl="1"/>
            <a:endParaRPr lang="en-US" dirty="0"/>
          </a:p>
        </p:txBody>
      </p:sp>
      <p:pic>
        <p:nvPicPr>
          <p:cNvPr id="5" name="Picture 4">
            <a:extLst>
              <a:ext uri="{FF2B5EF4-FFF2-40B4-BE49-F238E27FC236}">
                <a16:creationId xmlns:a16="http://schemas.microsoft.com/office/drawing/2014/main" id="{96D29456-1ADE-D33C-71D7-93122BA7B8F8}"/>
              </a:ext>
            </a:extLst>
          </p:cNvPr>
          <p:cNvPicPr>
            <a:picLocks noChangeAspect="1"/>
          </p:cNvPicPr>
          <p:nvPr/>
        </p:nvPicPr>
        <p:blipFill>
          <a:blip r:embed="rId6"/>
          <a:stretch>
            <a:fillRect/>
          </a:stretch>
        </p:blipFill>
        <p:spPr>
          <a:xfrm>
            <a:off x="0" y="1"/>
            <a:ext cx="9496697" cy="1930399"/>
          </a:xfrm>
          <a:prstGeom prst="rect">
            <a:avLst/>
          </a:prstGeom>
        </p:spPr>
      </p:pic>
    </p:spTree>
    <p:extLst>
      <p:ext uri="{BB962C8B-B14F-4D97-AF65-F5344CB8AC3E}">
        <p14:creationId xmlns:p14="http://schemas.microsoft.com/office/powerpoint/2010/main" val="857506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97AE4-2EB8-1D47-B8D0-D83458BE9773}"/>
              </a:ext>
            </a:extLst>
          </p:cNvPr>
          <p:cNvSpPr txBox="1">
            <a:spLocks/>
          </p:cNvSpPr>
          <p:nvPr/>
        </p:nvSpPr>
        <p:spPr>
          <a:xfrm>
            <a:off x="0" y="497177"/>
            <a:ext cx="9029699" cy="65392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rbel" panose="020B0503020204020204"/>
                <a:ea typeface="+mj-ea"/>
                <a:cs typeface="+mj-cs"/>
              </a:rPr>
              <a:t>Telephone Consultation Services*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rbel" panose="020B0503020204020204"/>
                <a:ea typeface="+mj-ea"/>
                <a:cs typeface="+mj-cs"/>
              </a:rPr>
              <a:t>for Washington State Healthcare </a:t>
            </a:r>
            <a:r>
              <a:rPr kumimoji="0" lang="en-US" sz="2800" b="1" i="0" u="sng" strike="noStrike" kern="1200" cap="none" spc="0" normalizeH="0" baseline="0" noProof="0" dirty="0">
                <a:ln>
                  <a:noFill/>
                </a:ln>
                <a:solidFill>
                  <a:prstClr val="black"/>
                </a:solidFill>
                <a:effectLst/>
                <a:uLnTx/>
                <a:uFillTx/>
                <a:latin typeface="Corbel" panose="020B0503020204020204"/>
                <a:ea typeface="+mj-ea"/>
                <a:cs typeface="+mj-cs"/>
              </a:rPr>
              <a:t>Providers</a:t>
            </a:r>
          </a:p>
        </p:txBody>
      </p:sp>
      <p:sp>
        <p:nvSpPr>
          <p:cNvPr id="3" name="Text Placeholder 4">
            <a:extLst>
              <a:ext uri="{FF2B5EF4-FFF2-40B4-BE49-F238E27FC236}">
                <a16:creationId xmlns:a16="http://schemas.microsoft.com/office/drawing/2014/main" id="{DA25B993-415C-9842-B67D-47D6DCA5462F}"/>
              </a:ext>
            </a:extLst>
          </p:cNvPr>
          <p:cNvSpPr txBox="1">
            <a:spLocks/>
          </p:cNvSpPr>
          <p:nvPr/>
        </p:nvSpPr>
        <p:spPr>
          <a:xfrm>
            <a:off x="1552983" y="1484365"/>
            <a:ext cx="6513311" cy="101235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294"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9B57D3">
                    <a:lumMod val="50000"/>
                  </a:srgbClr>
                </a:solidFill>
                <a:effectLst>
                  <a:outerShdw blurRad="38100" dist="38100" dir="2700000" algn="tl">
                    <a:srgbClr val="000000">
                      <a:alpha val="43137"/>
                    </a:srgbClr>
                  </a:outerShdw>
                </a:effectLst>
                <a:uLnTx/>
                <a:uFillTx/>
                <a:latin typeface="Corbel" panose="020B0503020204020204"/>
              </a:rPr>
              <a:t>Psychiatry Consultation Line (PCL) </a:t>
            </a:r>
          </a:p>
          <a:p>
            <a:pPr marL="64294"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prstClr val="black"/>
                </a:solidFill>
                <a:latin typeface="Corbel" panose="020B0503020204020204"/>
              </a:rPr>
              <a:t>     A</a:t>
            </a:r>
            <a:r>
              <a:rPr kumimoji="0" lang="en-US" sz="1800" b="0" i="0" u="none" strike="noStrike" kern="1200" cap="none" spc="0" normalizeH="0" baseline="0" noProof="0" dirty="0" err="1">
                <a:ln>
                  <a:noFill/>
                </a:ln>
                <a:solidFill>
                  <a:prstClr val="black"/>
                </a:solidFill>
                <a:effectLst/>
                <a:uLnTx/>
                <a:uFillTx/>
                <a:latin typeface="Corbel" panose="020B0503020204020204"/>
              </a:rPr>
              <a:t>dult</a:t>
            </a:r>
            <a:r>
              <a:rPr kumimoji="0" lang="en-US" sz="1800" b="0" i="0" u="none" strike="noStrike" kern="1200" cap="none" spc="0" normalizeH="0" baseline="0" noProof="0" dirty="0">
                <a:ln>
                  <a:noFill/>
                </a:ln>
                <a:solidFill>
                  <a:prstClr val="black"/>
                </a:solidFill>
                <a:effectLst/>
                <a:uLnTx/>
                <a:uFillTx/>
                <a:latin typeface="Corbel" panose="020B0503020204020204"/>
              </a:rPr>
              <a:t> psychiatry and/or addictions questions </a:t>
            </a:r>
          </a:p>
          <a:p>
            <a:pPr marL="64294"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prstClr val="black"/>
                </a:solidFill>
                <a:latin typeface="Corbel" panose="020B0503020204020204"/>
              </a:rPr>
              <a:t>     Now accepting calls from non-prescribers M-F </a:t>
            </a:r>
            <a:r>
              <a:rPr lang="en-US" sz="1800" dirty="0">
                <a:solidFill>
                  <a:prstClr val="black"/>
                </a:solidFill>
                <a:latin typeface="Calibri" panose="020F0502020204030204" pitchFamily="34" charset="0"/>
                <a:cs typeface="Calibri" panose="020F0502020204030204" pitchFamily="34" charset="0"/>
              </a:rPr>
              <a:t>8am-5PM</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64294"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800" b="1" i="0" u="none" strike="noStrike" kern="1200" cap="none" spc="0" normalizeH="0" baseline="0" noProof="0" dirty="0">
                <a:ln>
                  <a:noFill/>
                </a:ln>
                <a:solidFill>
                  <a:prstClr val="black"/>
                </a:solidFill>
                <a:effectLst/>
                <a:uLnTx/>
                <a:uFillTx/>
                <a:latin typeface="Corbel" panose="020B0503020204020204"/>
              </a:rPr>
              <a:t>877-WA-PSYCH (877-927-7924) </a:t>
            </a:r>
            <a:r>
              <a:rPr kumimoji="0" lang="pl-PL" sz="1800" b="0" i="0" u="none" strike="noStrike" kern="1200" cap="none" spc="0" normalizeH="0" baseline="0" noProof="0" dirty="0">
                <a:ln>
                  <a:noFill/>
                </a:ln>
                <a:solidFill>
                  <a:prstClr val="black"/>
                </a:solidFill>
                <a:effectLst/>
                <a:uLnTx/>
                <a:uFillTx/>
                <a:latin typeface="Corbel" panose="020B0503020204020204"/>
              </a:rPr>
              <a:t>| pclwa@uw.edu | </a:t>
            </a:r>
            <a:r>
              <a:rPr kumimoji="0" lang="en-US" sz="1800" b="0" i="0" u="none" strike="noStrike" kern="1200" cap="none" spc="0" normalizeH="0" baseline="0" noProof="0" dirty="0">
                <a:ln>
                  <a:noFill/>
                </a:ln>
                <a:solidFill>
                  <a:prstClr val="black"/>
                </a:solidFill>
                <a:effectLst/>
                <a:uLnTx/>
                <a:uFillTx/>
                <a:latin typeface="Corbel" panose="020B0503020204020204"/>
                <a:hlinkClick r:id="rId2"/>
              </a:rPr>
              <a:t>https://pcl.psychiatry.uw.edu/</a:t>
            </a:r>
            <a:r>
              <a:rPr kumimoji="0" lang="en-US" sz="1800" b="0" i="0" u="none" strike="noStrike" kern="1200" cap="none" spc="0" normalizeH="0" baseline="0" noProof="0" dirty="0">
                <a:ln>
                  <a:noFill/>
                </a:ln>
                <a:solidFill>
                  <a:prstClr val="black"/>
                </a:solidFill>
                <a:effectLst/>
                <a:uLnTx/>
                <a:uFillTx/>
                <a:latin typeface="Corbel" panose="020B0503020204020204"/>
              </a:rPr>
              <a:t>  </a:t>
            </a:r>
          </a:p>
        </p:txBody>
      </p:sp>
      <p:pic>
        <p:nvPicPr>
          <p:cNvPr id="4" name="Picture 3">
            <a:extLst>
              <a:ext uri="{FF2B5EF4-FFF2-40B4-BE49-F238E27FC236}">
                <a16:creationId xmlns:a16="http://schemas.microsoft.com/office/drawing/2014/main" id="{A1A4D321-3E0E-4946-828D-6120BB5AA67C}"/>
              </a:ext>
            </a:extLst>
          </p:cNvPr>
          <p:cNvPicPr>
            <a:picLocks noChangeAspect="1"/>
          </p:cNvPicPr>
          <p:nvPr/>
        </p:nvPicPr>
        <p:blipFill>
          <a:blip r:embed="rId3"/>
          <a:stretch>
            <a:fillRect/>
          </a:stretch>
        </p:blipFill>
        <p:spPr>
          <a:xfrm>
            <a:off x="1940299" y="6205332"/>
            <a:ext cx="1285661" cy="367699"/>
          </a:xfrm>
          <a:prstGeom prst="rect">
            <a:avLst/>
          </a:prstGeom>
          <a:solidFill>
            <a:srgbClr val="3D2E69"/>
          </a:solidFill>
        </p:spPr>
      </p:pic>
      <p:sp>
        <p:nvSpPr>
          <p:cNvPr id="5" name="TextBox 4">
            <a:extLst>
              <a:ext uri="{FF2B5EF4-FFF2-40B4-BE49-F238E27FC236}">
                <a16:creationId xmlns:a16="http://schemas.microsoft.com/office/drawing/2014/main" id="{B7A84EF0-C1AF-4DB1-ABB1-608354A9B765}"/>
              </a:ext>
            </a:extLst>
          </p:cNvPr>
          <p:cNvSpPr txBox="1"/>
          <p:nvPr/>
        </p:nvSpPr>
        <p:spPr>
          <a:xfrm>
            <a:off x="1592159" y="3083137"/>
            <a:ext cx="7203701"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9B57D3">
                    <a:lumMod val="50000"/>
                  </a:srgbClr>
                </a:solidFill>
                <a:effectLst>
                  <a:outerShdw blurRad="38100" dist="38100" dir="2700000" algn="tl">
                    <a:srgbClr val="000000">
                      <a:alpha val="43137"/>
                    </a:srgbClr>
                  </a:outerShdw>
                </a:effectLst>
                <a:uLnTx/>
                <a:uFillTx/>
                <a:latin typeface="Corbel" panose="020B0503020204020204"/>
                <a:ea typeface="+mn-ea"/>
                <a:cs typeface="+mn-cs"/>
              </a:rPr>
              <a:t>Partnership Access Line </a:t>
            </a:r>
            <a:r>
              <a:rPr kumimoji="0" lang="en-US" sz="2000" b="0" i="0" u="none" strike="noStrike" kern="1200" cap="none" spc="0" normalizeH="0" baseline="0" noProof="0" dirty="0">
                <a:ln>
                  <a:noFill/>
                </a:ln>
                <a:solidFill>
                  <a:srgbClr val="9B57D3">
                    <a:lumMod val="50000"/>
                  </a:srgbClr>
                </a:solidFill>
                <a:effectLst>
                  <a:outerShdw blurRad="38100" dist="38100" dir="2700000" algn="tl">
                    <a:srgbClr val="000000">
                      <a:alpha val="43137"/>
                    </a:srgbClr>
                  </a:outerShdw>
                </a:effectLst>
                <a:uLnTx/>
                <a:uFillTx/>
                <a:latin typeface="Corbel" panose="020B0503020204020204"/>
                <a:ea typeface="+mn-ea"/>
                <a:cs typeface="+mn-cs"/>
              </a:rPr>
              <a:t>(PAL)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orbel" panose="020B0503020204020204"/>
                <a:ea typeface="+mn-ea"/>
                <a:cs typeface="+mn-cs"/>
              </a:rPr>
              <a:t>     Child and adolescent psychiatry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orbel" panose="020B0503020204020204"/>
                <a:ea typeface="+mn-ea"/>
                <a:cs typeface="+mn-cs"/>
              </a:rPr>
              <a:t>866-599-7257 </a:t>
            </a:r>
            <a:r>
              <a:rPr kumimoji="0" lang="en-US" b="0" i="0" u="none" strike="noStrike" kern="1200" cap="none" spc="0" normalizeH="0" baseline="0" noProof="0" dirty="0">
                <a:ln>
                  <a:noFill/>
                </a:ln>
                <a:solidFill>
                  <a:prstClr val="black"/>
                </a:solidFill>
                <a:effectLst/>
                <a:uLnTx/>
                <a:uFillTx/>
                <a:latin typeface="Corbel" panose="020B0503020204020204"/>
                <a:ea typeface="+mn-ea"/>
                <a:cs typeface="+mn-cs"/>
              </a:rPr>
              <a:t>| paladmin@seattlechildrens.org </a:t>
            </a:r>
            <a:r>
              <a:rPr kumimoji="0" lang="pl-PL"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b="0" i="0" u="none" strike="noStrike" kern="1200" cap="none" spc="0" normalizeH="0" baseline="0" noProof="0" dirty="0">
                <a:ln>
                  <a:noFill/>
                </a:ln>
                <a:solidFill>
                  <a:prstClr val="black"/>
                </a:solidFill>
                <a:effectLst/>
                <a:uLnTx/>
                <a:uFillTx/>
                <a:latin typeface="Corbel" panose="020B0503020204020204"/>
                <a:ea typeface="+mn-ea"/>
                <a:cs typeface="+mn-cs"/>
                <a:hlinkClick r:id="rId4"/>
              </a:rPr>
              <a:t>www.seattlechildrens.org/PAL</a:t>
            </a:r>
            <a:r>
              <a:rPr kumimoji="0" lang="en-US" b="0" i="0" u="none" strike="noStrike" kern="1200" cap="none" spc="0" normalizeH="0" baseline="0" noProof="0" dirty="0">
                <a:ln>
                  <a:noFill/>
                </a:ln>
                <a:solidFill>
                  <a:prstClr val="black"/>
                </a:solidFill>
                <a:effectLst/>
                <a:uLnTx/>
                <a:uFillTx/>
                <a:latin typeface="Corbel" panose="020B0503020204020204"/>
                <a:ea typeface="+mn-ea"/>
                <a:cs typeface="+mn-cs"/>
              </a:rPr>
              <a:t>  </a:t>
            </a:r>
          </a:p>
        </p:txBody>
      </p:sp>
      <p:sp>
        <p:nvSpPr>
          <p:cNvPr id="6" name="TextBox 5">
            <a:extLst>
              <a:ext uri="{FF2B5EF4-FFF2-40B4-BE49-F238E27FC236}">
                <a16:creationId xmlns:a16="http://schemas.microsoft.com/office/drawing/2014/main" id="{B16F0E89-65EE-4720-B7A0-EC9BAD3E61F1}"/>
              </a:ext>
            </a:extLst>
          </p:cNvPr>
          <p:cNvSpPr txBox="1"/>
          <p:nvPr/>
        </p:nvSpPr>
        <p:spPr>
          <a:xfrm>
            <a:off x="1592159" y="4476581"/>
            <a:ext cx="7057189" cy="1508105"/>
          </a:xfrm>
          <a:prstGeom prst="rect">
            <a:avLst/>
          </a:prstGeom>
          <a:noFill/>
        </p:spPr>
        <p:txBody>
          <a:bodyPr wrap="square" rtlCol="0">
            <a:spAutoFit/>
          </a:bodyPr>
          <a:lstStyle/>
          <a:p>
            <a:pPr lvl="0" defTabSz="914400">
              <a:defRPr/>
            </a:pPr>
            <a:r>
              <a:rPr lang="en-US" sz="2000" b="1" dirty="0">
                <a:solidFill>
                  <a:srgbClr val="9B57D3">
                    <a:lumMod val="50000"/>
                  </a:srgbClr>
                </a:solidFill>
                <a:effectLst>
                  <a:outerShdw blurRad="38100" dist="38100" dir="2700000" algn="tl">
                    <a:srgbClr val="000000">
                      <a:alpha val="43137"/>
                    </a:srgbClr>
                  </a:outerShdw>
                </a:effectLst>
                <a:latin typeface="Corbel" panose="020B0503020204020204"/>
              </a:rPr>
              <a:t>Perinatal PCL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orbel" panose="020B0503020204020204"/>
                <a:ea typeface="+mn-ea"/>
                <a:cs typeface="+mn-cs"/>
              </a:rPr>
              <a:t>     Behavioral health questions related to pregnancy and postpartum</a:t>
            </a:r>
          </a:p>
          <a:p>
            <a:pPr lvl="0" defTabSz="914400">
              <a:defRPr/>
            </a:pPr>
            <a:r>
              <a:rPr lang="en-US" dirty="0">
                <a:solidFill>
                  <a:prstClr val="black"/>
                </a:solidFill>
                <a:latin typeface="Corbel" panose="020B0503020204020204"/>
              </a:rPr>
              <a:t>     Now accepting calls from non-prescribers M-F 9 am – 5pm  </a:t>
            </a:r>
            <a:endParaRPr kumimoji="0" lang="en-US" b="0" i="0" u="none" strike="noStrike" kern="1200" cap="none" spc="0" normalizeH="0" baseline="0" noProof="0" dirty="0">
              <a:ln>
                <a:noFill/>
              </a:ln>
              <a:solidFill>
                <a:prstClr val="black"/>
              </a:solidFill>
              <a:effectLst/>
              <a:uLnTx/>
              <a:uFillTx/>
              <a:latin typeface="Corbel" panose="020B0503020204020204"/>
              <a:ea typeface="+mn-ea"/>
              <a:cs typeface="+mn-cs"/>
            </a:endParaRPr>
          </a:p>
          <a:p>
            <a:pPr lvl="0" defTabSz="914400">
              <a:defRPr/>
            </a:pPr>
            <a:r>
              <a:rPr kumimoji="0" lang="en-US" b="1" i="0" u="none" strike="noStrike" kern="1200" cap="none" spc="0" normalizeH="0" baseline="0" noProof="0" dirty="0">
                <a:ln>
                  <a:noFill/>
                </a:ln>
                <a:solidFill>
                  <a:prstClr val="black"/>
                </a:solidFill>
                <a:effectLst/>
                <a:uLnTx/>
                <a:uFillTx/>
                <a:latin typeface="Corbel" panose="020B0503020204020204"/>
                <a:ea typeface="+mn-ea"/>
                <a:cs typeface="+mn-cs"/>
              </a:rPr>
              <a:t>877-PAL4MOM (877-725-4666) </a:t>
            </a:r>
            <a:r>
              <a:rPr kumimoji="0" lang="en-US" b="0" i="0" u="none" strike="noStrike" kern="1200" cap="none" spc="0" normalizeH="0" baseline="0" noProof="0" dirty="0">
                <a:ln>
                  <a:noFill/>
                </a:ln>
                <a:solidFill>
                  <a:prstClr val="black"/>
                </a:solidFill>
                <a:effectLst/>
                <a:uLnTx/>
                <a:uFillTx/>
                <a:latin typeface="Corbel" panose="020B0503020204020204"/>
                <a:ea typeface="+mn-ea"/>
                <a:cs typeface="+mn-cs"/>
              </a:rPr>
              <a:t>| ppcl@uw.edu </a:t>
            </a:r>
            <a:r>
              <a:rPr kumimoji="0" lang="pl-PL"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b="0" i="0" u="none" strike="noStrike" kern="1200" cap="none" spc="0" normalizeH="0" baseline="0" noProof="0" dirty="0">
                <a:ln>
                  <a:noFill/>
                </a:ln>
                <a:solidFill>
                  <a:prstClr val="black"/>
                </a:solidFill>
                <a:effectLst/>
                <a:uLnTx/>
                <a:uFillTx/>
                <a:latin typeface="Corbel" panose="020B0503020204020204"/>
                <a:ea typeface="+mn-ea"/>
                <a:cs typeface="+mn-cs"/>
              </a:rPr>
              <a:t> </a:t>
            </a:r>
            <a:r>
              <a:rPr lang="en-US" dirty="0">
                <a:latin typeface="Aptos"/>
                <a:hlinkClick r:id="rId5"/>
              </a:rPr>
              <a:t>www.perc.psychiatry.uw.edu/perinatal-pcl</a:t>
            </a:r>
            <a:endParaRPr kumimoji="0" lang="en-US"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9" name="TextBox 8"/>
          <p:cNvSpPr txBox="1"/>
          <p:nvPr/>
        </p:nvSpPr>
        <p:spPr>
          <a:xfrm>
            <a:off x="7170929" y="1656393"/>
            <a:ext cx="159111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rbel" panose="020B0503020204020204"/>
                <a:ea typeface="+mn-ea"/>
                <a:cs typeface="+mn-cs"/>
              </a:rPr>
              <a:t>*No cost</a:t>
            </a:r>
          </a:p>
        </p:txBody>
      </p:sp>
      <p:pic>
        <p:nvPicPr>
          <p:cNvPr id="10" name="Picture 9"/>
          <p:cNvPicPr>
            <a:picLocks noChangeAspect="1"/>
          </p:cNvPicPr>
          <p:nvPr/>
        </p:nvPicPr>
        <p:blipFill>
          <a:blip r:embed="rId6"/>
          <a:stretch>
            <a:fillRect/>
          </a:stretch>
        </p:blipFill>
        <p:spPr>
          <a:xfrm>
            <a:off x="3957637" y="6192031"/>
            <a:ext cx="1533525" cy="381000"/>
          </a:xfrm>
          <a:prstGeom prst="rect">
            <a:avLst/>
          </a:prstGeom>
        </p:spPr>
      </p:pic>
      <p:pic>
        <p:nvPicPr>
          <p:cNvPr id="11" name="Picture 10"/>
          <p:cNvPicPr>
            <a:picLocks noChangeAspect="1"/>
          </p:cNvPicPr>
          <p:nvPr/>
        </p:nvPicPr>
        <p:blipFill>
          <a:blip r:embed="rId7"/>
          <a:stretch>
            <a:fillRect/>
          </a:stretch>
        </p:blipFill>
        <p:spPr>
          <a:xfrm>
            <a:off x="6222839" y="6154077"/>
            <a:ext cx="1485456" cy="408217"/>
          </a:xfrm>
          <a:prstGeom prst="rect">
            <a:avLst/>
          </a:prstGeom>
        </p:spPr>
      </p:pic>
    </p:spTree>
    <p:extLst>
      <p:ext uri="{BB962C8B-B14F-4D97-AF65-F5344CB8AC3E}">
        <p14:creationId xmlns:p14="http://schemas.microsoft.com/office/powerpoint/2010/main" val="1674388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97AE4-2EB8-1D47-B8D0-D83458BE9773}"/>
              </a:ext>
            </a:extLst>
          </p:cNvPr>
          <p:cNvSpPr txBox="1">
            <a:spLocks/>
          </p:cNvSpPr>
          <p:nvPr/>
        </p:nvSpPr>
        <p:spPr>
          <a:xfrm>
            <a:off x="501284" y="529336"/>
            <a:ext cx="8540515" cy="1017393"/>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Corbel" panose="020B0503020204020204"/>
                <a:ea typeface="+mj-ea"/>
                <a:cs typeface="+mj-cs"/>
              </a:rPr>
              <a:t>Pain Management support</a:t>
            </a:r>
            <a:r>
              <a:rPr kumimoji="0" lang="en-US" sz="3300" b="1" i="0" u="none" strike="noStrike" kern="1200" cap="none" spc="0" normalizeH="0" noProof="0" dirty="0">
                <a:ln>
                  <a:noFill/>
                </a:ln>
                <a:solidFill>
                  <a:prstClr val="black"/>
                </a:solidFill>
                <a:effectLst/>
                <a:uLnTx/>
                <a:uFillTx/>
                <a:latin typeface="Corbel" panose="020B0503020204020204"/>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550" b="1" i="0" u="none" strike="noStrike" kern="1200" cap="none" spc="0" normalizeH="0" baseline="0" noProof="0" dirty="0">
                <a:ln>
                  <a:noFill/>
                </a:ln>
                <a:solidFill>
                  <a:prstClr val="black"/>
                </a:solidFill>
                <a:effectLst/>
                <a:uLnTx/>
                <a:uFillTx/>
                <a:latin typeface="Corbel" panose="020B0503020204020204"/>
                <a:ea typeface="+mj-ea"/>
                <a:cs typeface="+mj-cs"/>
              </a:rPr>
              <a:t>for Washington State Healthcare </a:t>
            </a:r>
            <a:r>
              <a:rPr kumimoji="0" lang="en-US" sz="2550" b="1" i="0" u="sng" strike="noStrike" kern="1200" cap="none" spc="0" normalizeH="0" baseline="0" noProof="0" dirty="0">
                <a:ln>
                  <a:noFill/>
                </a:ln>
                <a:solidFill>
                  <a:prstClr val="black"/>
                </a:solidFill>
                <a:effectLst/>
                <a:uLnTx/>
                <a:uFillTx/>
                <a:latin typeface="Corbel" panose="020B0503020204020204"/>
                <a:ea typeface="+mj-ea"/>
                <a:cs typeface="+mj-cs"/>
              </a:rPr>
              <a:t>Providers</a:t>
            </a:r>
            <a:r>
              <a:rPr kumimoji="0" lang="en-US" sz="2550" b="1" i="0" u="none" strike="noStrike" kern="1200" cap="none" spc="0" normalizeH="0" baseline="0" noProof="0" dirty="0">
                <a:ln>
                  <a:noFill/>
                </a:ln>
                <a:solidFill>
                  <a:prstClr val="black"/>
                </a:solidFill>
                <a:effectLst/>
                <a:uLnTx/>
                <a:uFillTx/>
                <a:latin typeface="Corbel" panose="020B0503020204020204"/>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800" b="1" dirty="0">
              <a:solidFill>
                <a:prstClr val="black"/>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550" b="1" i="0" u="none" strike="noStrike" kern="1200" cap="none" spc="0" normalizeH="0" baseline="0" noProof="0" dirty="0">
              <a:ln>
                <a:noFill/>
              </a:ln>
              <a:solidFill>
                <a:prstClr val="black"/>
              </a:solidFill>
              <a:effectLst/>
              <a:uLnTx/>
              <a:uFillTx/>
              <a:latin typeface="Corbel" panose="020B0503020204020204"/>
              <a:ea typeface="+mj-ea"/>
              <a:cs typeface="+mj-cs"/>
            </a:endParaRPr>
          </a:p>
        </p:txBody>
      </p:sp>
      <p:sp>
        <p:nvSpPr>
          <p:cNvPr id="3" name="TextBox 2">
            <a:extLst>
              <a:ext uri="{FF2B5EF4-FFF2-40B4-BE49-F238E27FC236}">
                <a16:creationId xmlns:a16="http://schemas.microsoft.com/office/drawing/2014/main" id="{61ECA5F6-1401-492A-BE69-335E6AC376E5}"/>
              </a:ext>
            </a:extLst>
          </p:cNvPr>
          <p:cNvSpPr txBox="1"/>
          <p:nvPr/>
        </p:nvSpPr>
        <p:spPr>
          <a:xfrm>
            <a:off x="1430231" y="4232440"/>
            <a:ext cx="6921682"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B57D3">
                    <a:lumMod val="50000"/>
                  </a:srgbClr>
                </a:solidFill>
                <a:effectLst>
                  <a:outerShdw blurRad="38100" dist="38100" dir="2700000" algn="tl">
                    <a:srgbClr val="000000">
                      <a:alpha val="43137"/>
                    </a:srgbClr>
                  </a:outerShdw>
                </a:effectLst>
                <a:uLnTx/>
                <a:uFillTx/>
                <a:latin typeface="Corbel" panose="020B0503020204020204"/>
                <a:ea typeface="+mn-ea"/>
                <a:cs typeface="+mn-cs"/>
              </a:rPr>
              <a:t>UW TelePain series</a:t>
            </a:r>
            <a:r>
              <a:rPr kumimoji="0" lang="en-US" sz="2400" b="0" i="0" u="none" strike="noStrike" kern="1200" cap="none" spc="0" normalizeH="0" baseline="0" noProof="0" dirty="0">
                <a:ln>
                  <a:noFill/>
                </a:ln>
                <a:solidFill>
                  <a:srgbClr val="9B57D3">
                    <a:lumMod val="50000"/>
                  </a:srgbClr>
                </a:solidFill>
                <a:effectLst>
                  <a:outerShdw blurRad="38100" dist="38100" dir="2700000" algn="tl">
                    <a:srgbClr val="000000">
                      <a:alpha val="43137"/>
                    </a:srgbClr>
                  </a:outerShdw>
                </a:effectLst>
                <a:uLnTx/>
                <a:uFillTx/>
                <a:latin typeface="Corbel" panose="020B0503020204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orbel" panose="020B0503020204020204"/>
                <a:ea typeface="+mn-ea"/>
                <a:cs typeface="+mn-cs"/>
              </a:rPr>
              <a:t>12:00-1:30 pm, Wednesdays </a:t>
            </a:r>
            <a:endParaRPr kumimoji="0" lang="en-US"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orbel" panose="020B0503020204020204"/>
                <a:ea typeface="+mn-ea"/>
                <a:cs typeface="+mn-cs"/>
                <a:hlinkClick r:id="rId2"/>
              </a:rPr>
              <a:t>telepain@uw.edu</a:t>
            </a:r>
            <a:r>
              <a:rPr kumimoji="0" lang="en-US"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pl-PL" b="0" i="0" u="none" strike="noStrike" kern="1200" cap="none" spc="0" normalizeH="0" baseline="0" noProof="0" dirty="0">
                <a:ln>
                  <a:noFill/>
                </a:ln>
                <a:solidFill>
                  <a:prstClr val="black"/>
                </a:solidFill>
                <a:effectLst/>
                <a:uLnTx/>
                <a:uFillTx/>
                <a:latin typeface="Corbel" panose="020B0503020204020204"/>
                <a:ea typeface="+mn-ea"/>
                <a:cs typeface="+mn-cs"/>
              </a:rPr>
              <a:t>|</a:t>
            </a:r>
            <a:r>
              <a:rPr kumimoji="0" lang="en-US"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b="0" i="0" u="none" strike="noStrike" kern="1200" cap="none" spc="0" normalizeH="0" baseline="0" noProof="0" dirty="0">
                <a:ln>
                  <a:noFill/>
                </a:ln>
                <a:solidFill>
                  <a:prstClr val="black"/>
                </a:solidFill>
                <a:effectLst/>
                <a:uLnTx/>
                <a:uFillTx/>
                <a:latin typeface="Corbel" panose="020B0503020204020204"/>
                <a:ea typeface="+mn-ea"/>
                <a:cs typeface="+mn-cs"/>
                <a:hlinkClick r:id="rId3"/>
              </a:rPr>
              <a:t>https://depts.Washington.edu/anesth/care/pain/telepain</a:t>
            </a:r>
            <a:r>
              <a:rPr kumimoji="0" lang="en-US" b="0" i="0" u="none" strike="noStrike" kern="1200" cap="none" spc="0" normalizeH="0" baseline="0" noProof="0" dirty="0">
                <a:ln>
                  <a:noFill/>
                </a:ln>
                <a:solidFill>
                  <a:prstClr val="black"/>
                </a:solidFill>
                <a:effectLst/>
                <a:uLnTx/>
                <a:uFillTx/>
                <a:latin typeface="Corbel" panose="020B0503020204020204"/>
                <a:ea typeface="+mn-ea"/>
                <a:cs typeface="+mn-cs"/>
              </a:rPr>
              <a:t>  </a:t>
            </a:r>
          </a:p>
        </p:txBody>
      </p:sp>
      <p:sp>
        <p:nvSpPr>
          <p:cNvPr id="4" name="TextBox 3">
            <a:extLst>
              <a:ext uri="{FF2B5EF4-FFF2-40B4-BE49-F238E27FC236}">
                <a16:creationId xmlns:a16="http://schemas.microsoft.com/office/drawing/2014/main" id="{B16F0E89-65EE-4720-B7A0-EC9BAD3E61F1}"/>
              </a:ext>
            </a:extLst>
          </p:cNvPr>
          <p:cNvSpPr txBox="1"/>
          <p:nvPr/>
        </p:nvSpPr>
        <p:spPr>
          <a:xfrm>
            <a:off x="1430231" y="2187270"/>
            <a:ext cx="7141670"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B57D3">
                    <a:lumMod val="50000"/>
                  </a:srgbClr>
                </a:solidFill>
                <a:effectLst>
                  <a:outerShdw blurRad="38100" dist="38100" dir="2700000" algn="tl">
                    <a:srgbClr val="000000">
                      <a:alpha val="43137"/>
                    </a:srgbClr>
                  </a:outerShdw>
                </a:effectLst>
                <a:uLnTx/>
                <a:uFillTx/>
                <a:latin typeface="Corbel" panose="020B0503020204020204"/>
              </a:rPr>
              <a:t>UW Pain &amp; Opioid Provider Consultation Hotline </a:t>
            </a:r>
            <a:endParaRPr kumimoji="0" lang="en-US" sz="2400" b="0" i="0" u="none" strike="noStrike" kern="1200" cap="none" spc="0" normalizeH="0" baseline="0" noProof="0" dirty="0">
              <a:ln>
                <a:noFill/>
              </a:ln>
              <a:solidFill>
                <a:srgbClr val="9B57D3">
                  <a:lumMod val="50000"/>
                </a:srgbClr>
              </a:solidFill>
              <a:effectLst>
                <a:outerShdw blurRad="38100" dist="38100" dir="2700000" algn="tl">
                  <a:srgbClr val="000000">
                    <a:alpha val="43137"/>
                  </a:srgbClr>
                </a:outerShdw>
              </a:effectLst>
              <a:uLnTx/>
              <a:uFillTx/>
              <a:latin typeface="Corbel" panose="020B0503020204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orbel" panose="020B0503020204020204"/>
              </a:rPr>
              <a:t>Guidance re</a:t>
            </a:r>
            <a:r>
              <a:rPr kumimoji="0" lang="en-US" b="0" i="0" u="none" strike="noStrike" kern="1200" cap="none" spc="0" normalizeH="0" baseline="0" noProof="0" dirty="0">
                <a:ln>
                  <a:noFill/>
                </a:ln>
                <a:solidFill>
                  <a:prstClr val="black"/>
                </a:solidFill>
                <a:effectLst/>
                <a:uLnTx/>
                <a:uFillTx/>
                <a:latin typeface="Corbel" panose="020B0503020204020204"/>
              </a:rPr>
              <a:t> complex pain medication regimens, particularly high dose opioids.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orbel" panose="020B0503020204020204"/>
              </a:rPr>
              <a:t>1-844-520-PAIN (7246) </a:t>
            </a:r>
            <a:r>
              <a:rPr kumimoji="0" lang="pl-PL" b="0" i="0" u="none" strike="noStrike" kern="1200" cap="none" spc="0" normalizeH="0" baseline="0" noProof="0" dirty="0">
                <a:ln>
                  <a:noFill/>
                </a:ln>
                <a:solidFill>
                  <a:prstClr val="black"/>
                </a:solidFill>
                <a:effectLst/>
                <a:uLnTx/>
                <a:uFillTx/>
                <a:latin typeface="Corbel" panose="020B0503020204020204"/>
              </a:rPr>
              <a:t>|</a:t>
            </a:r>
            <a:r>
              <a:rPr kumimoji="0" lang="en-US" b="0" i="0" u="none" strike="noStrike" kern="1200" cap="none" spc="0" normalizeH="0" baseline="0" noProof="0" dirty="0">
                <a:ln>
                  <a:noFill/>
                </a:ln>
                <a:solidFill>
                  <a:prstClr val="black"/>
                </a:solidFill>
                <a:effectLst/>
                <a:uLnTx/>
                <a:uFillTx/>
                <a:latin typeface="Corbel" panose="020B0503020204020204"/>
              </a:rPr>
              <a:t>  </a:t>
            </a:r>
            <a:r>
              <a:rPr kumimoji="0" lang="en-US" b="0" i="0" u="none" strike="noStrike" kern="1200" cap="none" spc="0" normalizeH="0" baseline="0" noProof="0" dirty="0">
                <a:ln>
                  <a:noFill/>
                </a:ln>
                <a:solidFill>
                  <a:prstClr val="black"/>
                </a:solidFill>
                <a:effectLst/>
                <a:uLnTx/>
                <a:uFillTx/>
                <a:latin typeface="Corbel" panose="020B0503020204020204"/>
                <a:hlinkClick r:id="rId4"/>
              </a:rPr>
              <a:t>Consultation (washington.edu)</a:t>
            </a:r>
            <a:endParaRPr kumimoji="0" lang="en-US" b="0" i="0" u="none" strike="noStrike" kern="1200" cap="none" spc="0" normalizeH="0" baseline="0" noProof="0" dirty="0">
              <a:ln>
                <a:noFill/>
              </a:ln>
              <a:solidFill>
                <a:prstClr val="black"/>
              </a:solidFill>
              <a:effectLst/>
              <a:uLnTx/>
              <a:uFillTx/>
              <a:latin typeface="Corbel" panose="020B0503020204020204"/>
            </a:endParaRPr>
          </a:p>
        </p:txBody>
      </p:sp>
      <p:sp>
        <p:nvSpPr>
          <p:cNvPr id="5" name="TextBox 4"/>
          <p:cNvSpPr txBox="1"/>
          <p:nvPr/>
        </p:nvSpPr>
        <p:spPr>
          <a:xfrm>
            <a:off x="7324734" y="5619840"/>
            <a:ext cx="159111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rbel" panose="020B0503020204020204"/>
                <a:ea typeface="+mn-ea"/>
                <a:cs typeface="+mn-cs"/>
              </a:rPr>
              <a:t>*No cost</a:t>
            </a:r>
          </a:p>
        </p:txBody>
      </p:sp>
      <p:pic>
        <p:nvPicPr>
          <p:cNvPr id="6" name="Picture 5" descr="A picture containing drawing&#10;&#10;Description automatically generated">
            <a:extLst>
              <a:ext uri="{FF2B5EF4-FFF2-40B4-BE49-F238E27FC236}">
                <a16:creationId xmlns:a16="http://schemas.microsoft.com/office/drawing/2014/main" id="{782A4514-6DBE-44C1-9B90-18F65835626E}"/>
              </a:ext>
            </a:extLst>
          </p:cNvPr>
          <p:cNvPicPr>
            <a:picLocks noChangeAspect="1"/>
          </p:cNvPicPr>
          <p:nvPr/>
        </p:nvPicPr>
        <p:blipFill>
          <a:blip r:embed="rId5"/>
          <a:stretch>
            <a:fillRect/>
          </a:stretch>
        </p:blipFill>
        <p:spPr>
          <a:xfrm>
            <a:off x="7343124" y="6408066"/>
            <a:ext cx="1572725" cy="266994"/>
          </a:xfrm>
          <a:prstGeom prst="rect">
            <a:avLst/>
          </a:prstGeom>
        </p:spPr>
      </p:pic>
      <p:sp>
        <p:nvSpPr>
          <p:cNvPr id="7" name="Title 1">
            <a:extLst>
              <a:ext uri="{FF2B5EF4-FFF2-40B4-BE49-F238E27FC236}">
                <a16:creationId xmlns:a16="http://schemas.microsoft.com/office/drawing/2014/main" id="{CBC97AE4-2EB8-1D47-B8D0-D83458BE9773}"/>
              </a:ext>
            </a:extLst>
          </p:cNvPr>
          <p:cNvSpPr txBox="1">
            <a:spLocks/>
          </p:cNvSpPr>
          <p:nvPr/>
        </p:nvSpPr>
        <p:spPr>
          <a:xfrm>
            <a:off x="1302908" y="3826334"/>
            <a:ext cx="7841092" cy="482368"/>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orbel" panose="020B0503020204020204"/>
                <a:ea typeface="+mj-ea"/>
                <a:cs typeface="+mj-cs"/>
              </a:rPr>
              <a:t> CME-accredited Case Conference Series* </a:t>
            </a:r>
          </a:p>
        </p:txBody>
      </p:sp>
      <p:sp>
        <p:nvSpPr>
          <p:cNvPr id="8" name="Title 1">
            <a:extLst>
              <a:ext uri="{FF2B5EF4-FFF2-40B4-BE49-F238E27FC236}">
                <a16:creationId xmlns:a16="http://schemas.microsoft.com/office/drawing/2014/main" id="{CBC97AE4-2EB8-1D47-B8D0-D83458BE9773}"/>
              </a:ext>
            </a:extLst>
          </p:cNvPr>
          <p:cNvSpPr txBox="1">
            <a:spLocks/>
          </p:cNvSpPr>
          <p:nvPr/>
        </p:nvSpPr>
        <p:spPr>
          <a:xfrm>
            <a:off x="1430231" y="1701238"/>
            <a:ext cx="4506545" cy="65558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a:solidFill>
                  <a:prstClr val="black"/>
                </a:solidFill>
              </a:rPr>
              <a:t>Telephone Consultation</a:t>
            </a:r>
            <a:r>
              <a:rPr lang="en-US" sz="1800" b="1" dirty="0">
                <a:solidFill>
                  <a:prstClr val="black"/>
                </a:solidFill>
              </a:rPr>
              <a:t>*</a:t>
            </a:r>
            <a:endParaRPr lang="en-US" sz="2800" b="1" dirty="0">
              <a:solidFill>
                <a:prstClr val="black"/>
              </a:solidFill>
            </a:endParaRPr>
          </a:p>
        </p:txBody>
      </p:sp>
      <p:sp>
        <p:nvSpPr>
          <p:cNvPr id="9" name="TextBox 8"/>
          <p:cNvSpPr txBox="1"/>
          <p:nvPr/>
        </p:nvSpPr>
        <p:spPr>
          <a:xfrm>
            <a:off x="638144" y="5671605"/>
            <a:ext cx="8403655" cy="10849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orbel" panose="020B0503020204020204"/>
                <a:ea typeface="+mn-ea"/>
                <a:cs typeface="+mn-cs"/>
              </a:rPr>
              <a:t>CME Accreditation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orbel" panose="020B0503020204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rbel" panose="020B0503020204020204"/>
                <a:ea typeface="+mn-ea"/>
                <a:cs typeface="+mn-cs"/>
              </a:rPr>
              <a:t>The University of Washington School of Medicine is accredited by the Accreditation Council for Continuing Medical Education to provide continuing medical education for physicians.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orbel" panose="020B0503020204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rbel" panose="020B0503020204020204"/>
                <a:ea typeface="+mn-ea"/>
                <a:cs typeface="+mn-cs"/>
              </a:rPr>
              <a:t>The University of Washington School of Medicine designates this live activity for a maximum of</a:t>
            </a:r>
            <a:r>
              <a:rPr kumimoji="0" lang="en-US" sz="1050" b="1" i="1" u="none" strike="noStrike" kern="1200" cap="none" spc="0" normalizeH="0" baseline="0" noProof="0" dirty="0">
                <a:ln>
                  <a:noFill/>
                </a:ln>
                <a:solidFill>
                  <a:prstClr val="black"/>
                </a:solidFill>
                <a:effectLst/>
                <a:uLnTx/>
                <a:uFillTx/>
                <a:latin typeface="Corbel" panose="020B0503020204020204"/>
                <a:ea typeface="+mn-ea"/>
                <a:cs typeface="+mn-cs"/>
              </a:rPr>
              <a:t> 72</a:t>
            </a:r>
            <a:r>
              <a:rPr kumimoji="0" lang="en-US" sz="1050" b="0" i="1" u="none" strike="noStrike" kern="1200" cap="none" spc="0" normalizeH="0" baseline="0" noProof="0" dirty="0">
                <a:ln>
                  <a:noFill/>
                </a:ln>
                <a:solidFill>
                  <a:prstClr val="black"/>
                </a:solidFill>
                <a:effectLst/>
                <a:uLnTx/>
                <a:uFillTx/>
                <a:latin typeface="Corbel" panose="020B0503020204020204"/>
                <a:ea typeface="+mn-ea"/>
                <a:cs typeface="+mn-cs"/>
              </a:rPr>
              <a:t> AMA PRA Category 1 Credits™</a:t>
            </a:r>
            <a:r>
              <a:rPr kumimoji="0" lang="en-US" sz="1050" b="0" i="0" u="none" strike="noStrike" kern="1200" cap="none" spc="0" normalizeH="0" baseline="0" noProof="0" dirty="0">
                <a:ln>
                  <a:noFill/>
                </a:ln>
                <a:solidFill>
                  <a:prstClr val="black"/>
                </a:solidFill>
                <a:effectLst/>
                <a:uLnTx/>
                <a:uFillTx/>
                <a:latin typeface="Corbel" panose="020B0503020204020204"/>
                <a:ea typeface="+mn-ea"/>
                <a:cs typeface="+mn-cs"/>
              </a:rPr>
              <a:t>. Physicians should claim only the credit commensurate with the extent of their participation in the activity.      (Each session is 1.5 credits)</a:t>
            </a:r>
          </a:p>
        </p:txBody>
      </p:sp>
    </p:spTree>
    <p:extLst>
      <p:ext uri="{BB962C8B-B14F-4D97-AF65-F5344CB8AC3E}">
        <p14:creationId xmlns:p14="http://schemas.microsoft.com/office/powerpoint/2010/main" val="433429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782A4514-6DBE-44C1-9B90-18F65835626E}"/>
              </a:ext>
            </a:extLst>
          </p:cNvPr>
          <p:cNvPicPr>
            <a:picLocks noChangeAspect="1"/>
          </p:cNvPicPr>
          <p:nvPr/>
        </p:nvPicPr>
        <p:blipFill>
          <a:blip r:embed="rId2"/>
          <a:stretch>
            <a:fillRect/>
          </a:stretch>
        </p:blipFill>
        <p:spPr>
          <a:xfrm>
            <a:off x="6462558" y="6192031"/>
            <a:ext cx="1572725" cy="266994"/>
          </a:xfrm>
          <a:prstGeom prst="rect">
            <a:avLst/>
          </a:prstGeom>
        </p:spPr>
      </p:pic>
      <p:sp>
        <p:nvSpPr>
          <p:cNvPr id="9" name="Text Placeholder 4">
            <a:extLst>
              <a:ext uri="{FF2B5EF4-FFF2-40B4-BE49-F238E27FC236}">
                <a16:creationId xmlns:a16="http://schemas.microsoft.com/office/drawing/2014/main" id="{DA25B993-415C-9842-B67D-47D6DCA5462F}"/>
              </a:ext>
            </a:extLst>
          </p:cNvPr>
          <p:cNvSpPr txBox="1">
            <a:spLocks/>
          </p:cNvSpPr>
          <p:nvPr/>
        </p:nvSpPr>
        <p:spPr>
          <a:xfrm>
            <a:off x="1092200" y="1629293"/>
            <a:ext cx="8634635" cy="119390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294"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9B57D3">
                    <a:lumMod val="50000"/>
                  </a:srgbClr>
                </a:solidFill>
                <a:effectLst>
                  <a:outerShdw blurRad="38100" dist="38100" dir="2700000" algn="tl">
                    <a:srgbClr val="000000">
                      <a:alpha val="43137"/>
                    </a:srgbClr>
                  </a:outerShdw>
                </a:effectLst>
                <a:uLnTx/>
                <a:uFillTx/>
                <a:latin typeface="Corbel" panose="020B0503020204020204"/>
              </a:rPr>
              <a:t>UW Psychiatry &amp; Addictions </a:t>
            </a:r>
            <a:r>
              <a:rPr lang="en-US" sz="2400" b="1" dirty="0">
                <a:solidFill>
                  <a:srgbClr val="9B57D3">
                    <a:lumMod val="50000"/>
                  </a:srgbClr>
                </a:solidFill>
                <a:effectLst>
                  <a:outerShdw blurRad="38100" dist="38100" dir="2700000" algn="tl">
                    <a:srgbClr val="000000">
                      <a:alpha val="43137"/>
                    </a:srgbClr>
                  </a:outerShdw>
                </a:effectLst>
                <a:latin typeface="Corbel" panose="020B0503020204020204"/>
              </a:rPr>
              <a:t>ECHO</a:t>
            </a:r>
            <a:r>
              <a:rPr kumimoji="0" lang="en-US" sz="2400" b="1" i="0" u="none" strike="noStrike" kern="1200" cap="none" spc="0" normalizeH="0" baseline="0" noProof="0" dirty="0">
                <a:ln>
                  <a:noFill/>
                </a:ln>
                <a:solidFill>
                  <a:srgbClr val="9B57D3">
                    <a:lumMod val="50000"/>
                  </a:srgbClr>
                </a:solidFill>
                <a:effectLst>
                  <a:outerShdw blurRad="38100" dist="38100" dir="2700000" algn="tl">
                    <a:srgbClr val="000000">
                      <a:alpha val="43137"/>
                    </a:srgbClr>
                  </a:outerShdw>
                </a:effectLst>
                <a:uLnTx/>
                <a:uFillTx/>
                <a:latin typeface="Corbel" panose="020B0503020204020204"/>
              </a:rPr>
              <a:t> (UW PACC) </a:t>
            </a:r>
            <a:endParaRPr lang="en-US" sz="1800" dirty="0">
              <a:solidFill>
                <a:prstClr val="black"/>
              </a:solidFill>
              <a:latin typeface="Corbel" panose="020B0503020204020204" pitchFamily="34" charset="0"/>
            </a:endParaRPr>
          </a:p>
          <a:p>
            <a:pPr marL="64294" lvl="0" indent="0">
              <a:spcBef>
                <a:spcPts val="0"/>
              </a:spcBef>
              <a:buNone/>
              <a:defRPr/>
            </a:pPr>
            <a:r>
              <a:rPr lang="en-US" sz="1800" b="1" dirty="0">
                <a:solidFill>
                  <a:prstClr val="black"/>
                </a:solidFill>
              </a:rPr>
              <a:t>12:00-1:30 pm, Thursdays </a:t>
            </a:r>
            <a:endParaRPr lang="en-US" sz="1800" dirty="0">
              <a:solidFill>
                <a:prstClr val="black"/>
              </a:solidFill>
            </a:endParaRPr>
          </a:p>
          <a:p>
            <a:pPr marL="64294" lvl="0" indent="0">
              <a:spcBef>
                <a:spcPts val="0"/>
              </a:spcBef>
              <a:buNone/>
              <a:defRPr/>
            </a:pPr>
            <a:r>
              <a:rPr lang="en-US" sz="1800" dirty="0">
                <a:solidFill>
                  <a:prstClr val="black"/>
                </a:solidFill>
                <a:hlinkClick r:id="rId3"/>
              </a:rPr>
              <a:t>uwpacc@uw.edu</a:t>
            </a:r>
            <a:r>
              <a:rPr lang="en-US" sz="1800" dirty="0">
                <a:solidFill>
                  <a:prstClr val="black"/>
                </a:solidFill>
              </a:rPr>
              <a:t> </a:t>
            </a:r>
            <a:r>
              <a:rPr lang="pl-PL" sz="1800" dirty="0">
                <a:solidFill>
                  <a:prstClr val="black"/>
                </a:solidFill>
              </a:rPr>
              <a:t>|</a:t>
            </a:r>
            <a:r>
              <a:rPr lang="en-US" sz="1800" dirty="0">
                <a:solidFill>
                  <a:prstClr val="black"/>
                </a:solidFill>
              </a:rPr>
              <a:t> </a:t>
            </a:r>
            <a:r>
              <a:rPr lang="en-US" sz="1800" u="sng" dirty="0">
                <a:solidFill>
                  <a:schemeClr val="accent5">
                    <a:lumMod val="75000"/>
                  </a:schemeClr>
                </a:solidFill>
              </a:rPr>
              <a:t>ictp.uw.edu/programs/</a:t>
            </a:r>
            <a:r>
              <a:rPr lang="en-US" sz="1800" u="sng" dirty="0" err="1">
                <a:solidFill>
                  <a:schemeClr val="accent5">
                    <a:lumMod val="75000"/>
                  </a:schemeClr>
                </a:solidFill>
              </a:rPr>
              <a:t>uw-pacc</a:t>
            </a:r>
            <a:r>
              <a:rPr lang="en-US" sz="1800" dirty="0">
                <a:solidFill>
                  <a:prstClr val="black"/>
                </a:solidFill>
              </a:rPr>
              <a:t>  </a:t>
            </a:r>
            <a:r>
              <a:rPr kumimoji="0" lang="en-US" sz="1800" b="0" i="0" u="none" strike="noStrike" kern="1200" cap="none" spc="0" normalizeH="0" baseline="0" noProof="0" dirty="0">
                <a:ln>
                  <a:noFill/>
                </a:ln>
                <a:solidFill>
                  <a:prstClr val="black"/>
                </a:solidFill>
                <a:effectLst/>
                <a:uLnTx/>
                <a:uFillTx/>
                <a:latin typeface="Corbel" panose="020B0503020204020204"/>
              </a:rPr>
              <a:t>  </a:t>
            </a:r>
          </a:p>
        </p:txBody>
      </p:sp>
      <p:sp>
        <p:nvSpPr>
          <p:cNvPr id="14" name="Title 1">
            <a:extLst>
              <a:ext uri="{FF2B5EF4-FFF2-40B4-BE49-F238E27FC236}">
                <a16:creationId xmlns:a16="http://schemas.microsoft.com/office/drawing/2014/main" id="{CBC97AE4-2EB8-1D47-B8D0-D83458BE9773}"/>
              </a:ext>
            </a:extLst>
          </p:cNvPr>
          <p:cNvSpPr txBox="1">
            <a:spLocks/>
          </p:cNvSpPr>
          <p:nvPr/>
        </p:nvSpPr>
        <p:spPr>
          <a:xfrm>
            <a:off x="501280" y="251936"/>
            <a:ext cx="8540515" cy="1017393"/>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Corbel" panose="020B0503020204020204"/>
                <a:ea typeface="+mj-ea"/>
                <a:cs typeface="+mj-cs"/>
              </a:rPr>
              <a:t> CME-accredited Series</a:t>
            </a:r>
            <a:r>
              <a:rPr kumimoji="0" lang="en-US" sz="2175" b="1" i="0" u="none" strike="noStrike" kern="1200" cap="none" spc="0" normalizeH="0" baseline="0" noProof="0" dirty="0">
                <a:ln>
                  <a:noFill/>
                </a:ln>
                <a:solidFill>
                  <a:prstClr val="black"/>
                </a:solidFill>
                <a:effectLst/>
                <a:uLnTx/>
                <a:uFillTx/>
                <a:latin typeface="Corbel" panose="020B0503020204020204"/>
                <a:ea typeface="+mj-ea"/>
                <a:cs typeface="+mj-cs"/>
              </a:rPr>
              <a:t>*</a:t>
            </a:r>
            <a:r>
              <a:rPr kumimoji="0" lang="en-US" sz="3300" b="1" i="0" u="none" strike="noStrike" kern="1200" cap="none" spc="0" normalizeH="0" baseline="0" noProof="0" dirty="0">
                <a:ln>
                  <a:noFill/>
                </a:ln>
                <a:solidFill>
                  <a:prstClr val="black"/>
                </a:solidFill>
                <a:effectLst/>
                <a:uLnTx/>
                <a:uFillTx/>
                <a:latin typeface="Corbel" panose="020B0503020204020204"/>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550" b="1" i="0" u="none" strike="noStrike" kern="1200" cap="none" spc="0" normalizeH="0" baseline="0" noProof="0" dirty="0">
                <a:ln>
                  <a:noFill/>
                </a:ln>
                <a:solidFill>
                  <a:prstClr val="black"/>
                </a:solidFill>
                <a:effectLst/>
                <a:uLnTx/>
                <a:uFillTx/>
                <a:latin typeface="Corbel" panose="020B0503020204020204"/>
                <a:ea typeface="+mj-ea"/>
                <a:cs typeface="+mj-cs"/>
              </a:rPr>
              <a:t>for Washington State Healthcare </a:t>
            </a:r>
            <a:r>
              <a:rPr kumimoji="0" lang="en-US" sz="2550" b="1" i="0" u="sng" strike="noStrike" kern="1200" cap="none" spc="0" normalizeH="0" baseline="0" noProof="0" dirty="0">
                <a:ln>
                  <a:noFill/>
                </a:ln>
                <a:solidFill>
                  <a:prstClr val="black"/>
                </a:solidFill>
                <a:effectLst/>
                <a:uLnTx/>
                <a:uFillTx/>
                <a:latin typeface="Corbel" panose="020B0503020204020204"/>
                <a:ea typeface="+mj-ea"/>
                <a:cs typeface="+mj-cs"/>
              </a:rPr>
              <a:t>Providers</a:t>
            </a:r>
          </a:p>
        </p:txBody>
      </p:sp>
      <p:sp>
        <p:nvSpPr>
          <p:cNvPr id="15" name="TextBox 14"/>
          <p:cNvSpPr txBox="1"/>
          <p:nvPr/>
        </p:nvSpPr>
        <p:spPr>
          <a:xfrm>
            <a:off x="1523395" y="6071612"/>
            <a:ext cx="5207605"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rbel" panose="020B0503020204020204"/>
                <a:ea typeface="+mn-ea"/>
                <a:cs typeface="+mn-cs"/>
              </a:rPr>
              <a:t>*No cost for participation.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prstClr val="black"/>
                </a:solidFill>
                <a:latin typeface="Corbel" panose="020B0503020204020204"/>
              </a:rPr>
              <a:t>*Please see individual websites for CME accreditation information and fees.</a:t>
            </a:r>
            <a:endParaRPr kumimoji="0" lang="en-US" sz="105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16" name="Picture 15" descr="A picture containing drawing&#10;&#10;Description automatically generated">
            <a:extLst>
              <a:ext uri="{FF2B5EF4-FFF2-40B4-BE49-F238E27FC236}">
                <a16:creationId xmlns:a16="http://schemas.microsoft.com/office/drawing/2014/main" id="{782A4514-6DBE-44C1-9B90-18F65835626E}"/>
              </a:ext>
            </a:extLst>
          </p:cNvPr>
          <p:cNvPicPr>
            <a:picLocks noChangeAspect="1"/>
          </p:cNvPicPr>
          <p:nvPr/>
        </p:nvPicPr>
        <p:blipFill>
          <a:blip r:embed="rId2"/>
          <a:stretch>
            <a:fillRect/>
          </a:stretch>
        </p:blipFill>
        <p:spPr>
          <a:xfrm>
            <a:off x="7343124" y="6408066"/>
            <a:ext cx="1572725" cy="266994"/>
          </a:xfrm>
          <a:prstGeom prst="rect">
            <a:avLst/>
          </a:prstGeom>
        </p:spPr>
      </p:pic>
      <p:sp>
        <p:nvSpPr>
          <p:cNvPr id="19" name="TextBox 18">
            <a:extLst>
              <a:ext uri="{FF2B5EF4-FFF2-40B4-BE49-F238E27FC236}">
                <a16:creationId xmlns:a16="http://schemas.microsoft.com/office/drawing/2014/main" id="{9747C48F-FC2C-907B-26DE-F4B4FFA8A6E1}"/>
              </a:ext>
            </a:extLst>
          </p:cNvPr>
          <p:cNvSpPr txBox="1"/>
          <p:nvPr/>
        </p:nvSpPr>
        <p:spPr>
          <a:xfrm>
            <a:off x="1196789" y="2823199"/>
            <a:ext cx="714949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9B57D3">
                    <a:lumMod val="50000"/>
                  </a:srgbClr>
                </a:solidFill>
                <a:effectLst>
                  <a:outerShdw blurRad="38100" dist="38100" dir="2700000" algn="tl">
                    <a:srgbClr val="000000">
                      <a:alpha val="43137"/>
                    </a:srgbClr>
                  </a:outerShdw>
                </a:effectLst>
                <a:latin typeface="Corbel" panose="020B0503020204020204"/>
              </a:rPr>
              <a:t>Dementia Project</a:t>
            </a:r>
            <a:r>
              <a:rPr kumimoji="0" lang="en-US" sz="2400" b="1" i="0" u="none" strike="noStrike" kern="1200" cap="none" spc="0" normalizeH="0" baseline="0" noProof="0" dirty="0">
                <a:ln>
                  <a:noFill/>
                </a:ln>
                <a:solidFill>
                  <a:srgbClr val="9B57D3">
                    <a:lumMod val="50000"/>
                  </a:srgbClr>
                </a:solidFill>
                <a:effectLst>
                  <a:outerShdw blurRad="38100" dist="38100" dir="2700000" algn="tl">
                    <a:srgbClr val="000000">
                      <a:alpha val="43137"/>
                    </a:srgbClr>
                  </a:outerShdw>
                </a:effectLst>
                <a:uLnTx/>
                <a:uFillTx/>
                <a:latin typeface="Corbel" panose="020B0503020204020204"/>
                <a:ea typeface="+mn-ea"/>
                <a:cs typeface="+mn-cs"/>
              </a:rPr>
              <a:t> ECHO</a:t>
            </a:r>
            <a:r>
              <a:rPr kumimoji="0" lang="en-US" sz="2400" b="0" i="0" u="none" strike="noStrike" kern="1200" cap="none" spc="0" normalizeH="0" baseline="0" noProof="0" dirty="0">
                <a:ln>
                  <a:noFill/>
                </a:ln>
                <a:solidFill>
                  <a:srgbClr val="9B57D3">
                    <a:lumMod val="50000"/>
                  </a:srgbClr>
                </a:solidFill>
                <a:effectLst>
                  <a:outerShdw blurRad="38100" dist="38100" dir="2700000" algn="tl">
                    <a:srgbClr val="000000">
                      <a:alpha val="43137"/>
                    </a:srgbClr>
                  </a:outerShdw>
                </a:effectLst>
                <a:uLnTx/>
                <a:uFillTx/>
                <a:latin typeface="Corbel" panose="020B0503020204020204"/>
                <a:ea typeface="+mn-ea"/>
                <a:cs typeface="+mn-cs"/>
              </a:rPr>
              <a:t> </a:t>
            </a:r>
            <a:endPar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orbel" panose="020B0503020204020204"/>
                <a:ea typeface="+mn-ea"/>
                <a:cs typeface="+mn-cs"/>
              </a:rPr>
              <a:t>12:15-1:30 pm, 2</a:t>
            </a:r>
            <a:r>
              <a:rPr kumimoji="0" lang="en-US" b="1" i="0" u="none" strike="noStrike" kern="1200" cap="none" spc="0" normalizeH="0" baseline="30000" noProof="0" dirty="0">
                <a:ln>
                  <a:noFill/>
                </a:ln>
                <a:solidFill>
                  <a:prstClr val="black"/>
                </a:solidFill>
                <a:effectLst/>
                <a:uLnTx/>
                <a:uFillTx/>
                <a:latin typeface="Corbel" panose="020B0503020204020204"/>
                <a:ea typeface="+mn-ea"/>
                <a:cs typeface="+mn-cs"/>
              </a:rPr>
              <a:t>nd</a:t>
            </a:r>
            <a:r>
              <a:rPr kumimoji="0" lang="en-US" b="1" i="0" u="none" strike="noStrike" kern="1200" cap="none" spc="0" normalizeH="0" baseline="0" noProof="0" dirty="0">
                <a:ln>
                  <a:noFill/>
                </a:ln>
                <a:solidFill>
                  <a:prstClr val="black"/>
                </a:solidFill>
                <a:effectLst/>
                <a:uLnTx/>
                <a:uFillTx/>
                <a:latin typeface="Corbel" panose="020B0503020204020204"/>
                <a:ea typeface="+mn-ea"/>
                <a:cs typeface="+mn-cs"/>
              </a:rPr>
              <a:t> and 4</a:t>
            </a:r>
            <a:r>
              <a:rPr kumimoji="0" lang="en-US" b="1" i="0" u="none" strike="noStrike" kern="1200" cap="none" spc="0" normalizeH="0" baseline="30000" noProof="0" dirty="0">
                <a:ln>
                  <a:noFill/>
                </a:ln>
                <a:solidFill>
                  <a:prstClr val="black"/>
                </a:solidFill>
                <a:effectLst/>
                <a:uLnTx/>
                <a:uFillTx/>
                <a:latin typeface="Corbel" panose="020B0503020204020204"/>
                <a:ea typeface="+mn-ea"/>
                <a:cs typeface="+mn-cs"/>
              </a:rPr>
              <a:t>th</a:t>
            </a:r>
            <a:r>
              <a:rPr kumimoji="0" lang="en-US" b="1" i="0" u="none" strike="noStrike" kern="1200" cap="none" spc="0" normalizeH="0" baseline="0" noProof="0" dirty="0">
                <a:ln>
                  <a:noFill/>
                </a:ln>
                <a:solidFill>
                  <a:prstClr val="black"/>
                </a:solidFill>
                <a:effectLst/>
                <a:uLnTx/>
                <a:uFillTx/>
                <a:latin typeface="Corbel" panose="020B0503020204020204"/>
                <a:ea typeface="+mn-ea"/>
                <a:cs typeface="+mn-cs"/>
              </a:rPr>
              <a:t> Fridays each month </a:t>
            </a:r>
            <a:endParaRPr kumimoji="0" lang="en-US" b="0" i="0" u="none" strike="noStrike" kern="1200" cap="none" spc="0" normalizeH="0" baseline="0" noProof="0" dirty="0">
              <a:ln>
                <a:noFill/>
              </a:ln>
              <a:solidFill>
                <a:prstClr val="black"/>
              </a:solidFill>
              <a:effectLst/>
              <a:uLnTx/>
              <a:uFillTx/>
              <a:latin typeface="Corbel" panose="020B0503020204020204"/>
              <a:ea typeface="+mn-ea"/>
              <a:cs typeface="+mn-cs"/>
            </a:endParaRPr>
          </a:p>
          <a:p>
            <a:pPr>
              <a:defRPr/>
            </a:pPr>
            <a:r>
              <a:rPr lang="en-US" dirty="0">
                <a:solidFill>
                  <a:prstClr val="black"/>
                </a:solidFill>
              </a:rPr>
              <a:t>Register with </a:t>
            </a:r>
            <a:r>
              <a:rPr lang="en-US" u="sng" dirty="0">
                <a:hlinkClick r:id="rId4"/>
              </a:rPr>
              <a:t>allysons@uw.edu</a:t>
            </a:r>
            <a:r>
              <a:rPr lang="en-US" u="sng" dirty="0"/>
              <a:t> </a:t>
            </a:r>
            <a:r>
              <a:rPr kumimoji="0" lang="en-US"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pl-PL" b="0" i="0" u="none" strike="noStrike" kern="1200" cap="none" spc="0" normalizeH="0" baseline="0" noProof="0" dirty="0">
                <a:ln>
                  <a:noFill/>
                </a:ln>
                <a:solidFill>
                  <a:prstClr val="black"/>
                </a:solidFill>
                <a:effectLst/>
                <a:uLnTx/>
                <a:uFillTx/>
                <a:latin typeface="Corbel" panose="020B0503020204020204"/>
                <a:ea typeface="+mn-ea"/>
                <a:cs typeface="+mn-cs"/>
              </a:rPr>
              <a:t>|</a:t>
            </a:r>
            <a:r>
              <a:rPr kumimoji="0" lang="en-US" b="0" i="0" u="none" strike="noStrike" kern="1200" cap="none" spc="0" normalizeH="0" baseline="0" noProof="0" dirty="0">
                <a:ln>
                  <a:noFill/>
                </a:ln>
                <a:solidFill>
                  <a:prstClr val="black"/>
                </a:solidFill>
                <a:effectLst/>
                <a:uLnTx/>
                <a:uFillTx/>
                <a:latin typeface="Corbel" panose="020B0503020204020204"/>
                <a:ea typeface="+mn-ea"/>
                <a:cs typeface="+mn-cs"/>
              </a:rPr>
              <a:t> </a:t>
            </a:r>
            <a:r>
              <a:rPr lang="en-US" u="sng" dirty="0">
                <a:hlinkClick r:id="rId5"/>
              </a:rPr>
              <a:t>https://depts.washington.edu/mbwc/resources/echo</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orbel" panose="020B0503020204020204"/>
                <a:ea typeface="+mn-ea"/>
                <a:cs typeface="+mn-cs"/>
              </a:rPr>
              <a:t>   </a:t>
            </a:r>
          </a:p>
        </p:txBody>
      </p:sp>
      <p:sp>
        <p:nvSpPr>
          <p:cNvPr id="20" name="TextBox 19">
            <a:extLst>
              <a:ext uri="{FF2B5EF4-FFF2-40B4-BE49-F238E27FC236}">
                <a16:creationId xmlns:a16="http://schemas.microsoft.com/office/drawing/2014/main" id="{61ECA5F6-1401-492A-BE69-335E6AC376E5}"/>
              </a:ext>
            </a:extLst>
          </p:cNvPr>
          <p:cNvSpPr txBox="1"/>
          <p:nvPr/>
        </p:nvSpPr>
        <p:spPr>
          <a:xfrm>
            <a:off x="1196789" y="4608894"/>
            <a:ext cx="9904914"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9B57D3">
                    <a:lumMod val="50000"/>
                  </a:srgbClr>
                </a:solidFill>
                <a:effectLst>
                  <a:outerShdw blurRad="38100" dist="38100" dir="2700000" algn="tl">
                    <a:srgbClr val="000000">
                      <a:alpha val="43137"/>
                    </a:srgbClr>
                  </a:outerShdw>
                </a:effectLst>
                <a:latin typeface="Corbel" panose="020B0503020204020204"/>
              </a:rPr>
              <a:t>TeleBehavioral</a:t>
            </a:r>
            <a:r>
              <a:rPr lang="en-US" sz="2400" b="1" dirty="0">
                <a:solidFill>
                  <a:srgbClr val="9B57D3">
                    <a:lumMod val="50000"/>
                  </a:srgbClr>
                </a:solidFill>
                <a:effectLst>
                  <a:outerShdw blurRad="38100" dist="38100" dir="2700000" algn="tl">
                    <a:srgbClr val="000000">
                      <a:alpha val="43137"/>
                    </a:srgbClr>
                  </a:outerShdw>
                </a:effectLst>
                <a:latin typeface="Corbel" panose="020B0503020204020204"/>
              </a:rPr>
              <a:t> Health Training</a:t>
            </a:r>
            <a:r>
              <a:rPr kumimoji="0" lang="en-US" sz="2400" b="1" i="0" u="none" strike="noStrike" kern="1200" cap="none" spc="0" normalizeH="0" baseline="0" noProof="0" dirty="0">
                <a:ln>
                  <a:noFill/>
                </a:ln>
                <a:solidFill>
                  <a:srgbClr val="9B57D3">
                    <a:lumMod val="50000"/>
                  </a:srgbClr>
                </a:solidFill>
                <a:effectLst>
                  <a:outerShdw blurRad="38100" dist="38100" dir="2700000" algn="tl">
                    <a:srgbClr val="000000">
                      <a:alpha val="43137"/>
                    </a:srgbClr>
                  </a:outerShdw>
                </a:effectLst>
                <a:uLnTx/>
                <a:uFillTx/>
                <a:latin typeface="Corbel" panose="020B0503020204020204"/>
              </a:rPr>
              <a:t> series</a:t>
            </a:r>
            <a:r>
              <a:rPr kumimoji="0" lang="en-US" sz="2400" b="0" i="0" u="none" strike="noStrike" kern="1200" cap="none" spc="0" normalizeH="0" baseline="0" noProof="0" dirty="0">
                <a:ln>
                  <a:noFill/>
                </a:ln>
                <a:solidFill>
                  <a:srgbClr val="9B57D3">
                    <a:lumMod val="50000"/>
                  </a:srgbClr>
                </a:solidFill>
                <a:effectLst>
                  <a:outerShdw blurRad="38100" dist="38100" dir="2700000" algn="tl">
                    <a:srgbClr val="000000">
                      <a:alpha val="43137"/>
                    </a:srgbClr>
                  </a:outerShdw>
                </a:effectLst>
                <a:uLnTx/>
                <a:uFillTx/>
                <a:latin typeface="Corbel" panose="020B0503020204020204"/>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orbel" panose="020B0503020204020204"/>
              </a:rPr>
              <a:t>3</a:t>
            </a:r>
            <a:r>
              <a:rPr kumimoji="0" lang="en-US" b="1" i="0" u="none" strike="noStrike" kern="1200" cap="none" spc="0" normalizeH="0" baseline="30000" noProof="0" dirty="0">
                <a:ln>
                  <a:noFill/>
                </a:ln>
                <a:solidFill>
                  <a:prstClr val="black"/>
                </a:solidFill>
                <a:effectLst/>
                <a:uLnTx/>
                <a:uFillTx/>
                <a:latin typeface="Corbel" panose="020B0503020204020204"/>
              </a:rPr>
              <a:t>rd</a:t>
            </a:r>
            <a:r>
              <a:rPr kumimoji="0" lang="en-US" b="1" i="0" u="none" strike="noStrike" kern="1200" cap="none" spc="0" normalizeH="0" baseline="0" noProof="0" dirty="0">
                <a:ln>
                  <a:noFill/>
                </a:ln>
                <a:solidFill>
                  <a:prstClr val="black"/>
                </a:solidFill>
                <a:effectLst/>
                <a:uLnTx/>
                <a:uFillTx/>
                <a:latin typeface="Corbel" panose="020B0503020204020204"/>
              </a:rPr>
              <a:t> Fridays monthly 11.00am</a:t>
            </a:r>
            <a:r>
              <a:rPr kumimoji="0" lang="en-US" b="1" i="0" u="none" strike="noStrike" kern="1200" cap="none" spc="0" normalizeH="0" noProof="0" dirty="0">
                <a:ln>
                  <a:noFill/>
                </a:ln>
                <a:solidFill>
                  <a:prstClr val="black"/>
                </a:solidFill>
                <a:effectLst/>
                <a:uLnTx/>
                <a:uFillTx/>
                <a:latin typeface="Corbel" panose="020B0503020204020204"/>
              </a:rPr>
              <a:t> – 12.00pm PST </a:t>
            </a:r>
            <a:r>
              <a:rPr kumimoji="0" lang="en-US" b="1" i="0" u="none" strike="noStrike" kern="1200" cap="none" spc="0" normalizeH="0" baseline="0" noProof="0" dirty="0">
                <a:ln>
                  <a:noFill/>
                </a:ln>
                <a:solidFill>
                  <a:prstClr val="black"/>
                </a:solidFill>
                <a:effectLst/>
                <a:uLnTx/>
                <a:uFillTx/>
                <a:latin typeface="Corbel" panose="020B0503020204020204"/>
              </a:rPr>
              <a:t> </a:t>
            </a:r>
            <a:endParaRPr kumimoji="0" lang="en-US" b="0" i="0" u="none" strike="noStrike" kern="1200" cap="none" spc="0" normalizeH="0" baseline="0" noProof="0" dirty="0">
              <a:ln>
                <a:noFill/>
              </a:ln>
              <a:solidFill>
                <a:prstClr val="black"/>
              </a:solidFill>
              <a:effectLst/>
              <a:uLnTx/>
              <a:uFillTx/>
              <a:latin typeface="Corbel" panose="020B0503020204020204"/>
            </a:endParaRPr>
          </a:p>
          <a:p>
            <a:pPr lvl="0" defTabSz="914400">
              <a:defRPr/>
            </a:pPr>
            <a:r>
              <a:rPr lang="en-US" dirty="0">
                <a:solidFill>
                  <a:prstClr val="black"/>
                </a:solidFill>
                <a:latin typeface="Corbel" panose="020B0503020204020204"/>
                <a:hlinkClick r:id="rId6"/>
              </a:rPr>
              <a:t>bhinstitute@uw.edu</a:t>
            </a:r>
            <a:endParaRPr kumimoji="0" lang="en-US" b="0" i="0" u="none" strike="noStrike" kern="1200" cap="none" spc="0" normalizeH="0" baseline="0" noProof="0" dirty="0">
              <a:ln>
                <a:noFill/>
              </a:ln>
              <a:solidFill>
                <a:prstClr val="black"/>
              </a:solidFill>
              <a:effectLst/>
              <a:uLnTx/>
              <a:uFillTx/>
              <a:latin typeface="Corbel" panose="020B0503020204020204"/>
            </a:endParaRPr>
          </a:p>
          <a:p>
            <a:pPr lvl="0" defTabSz="914400">
              <a:defRPr/>
            </a:pPr>
            <a:r>
              <a:rPr lang="en-US" noProof="0" dirty="0">
                <a:hlinkClick r:id="rId7"/>
              </a:rPr>
              <a:t>https://bhinstitute.uw.edu/training-workforce-policy/training/telehealth-support/</a:t>
            </a:r>
            <a:r>
              <a:rPr lang="en-US" noProof="0" dirty="0"/>
              <a:t> </a:t>
            </a:r>
            <a:r>
              <a:rPr kumimoji="0" lang="en-US" b="0" i="0" u="none" strike="noStrike" kern="1200" cap="none" spc="0" normalizeH="0" baseline="0" noProof="0" dirty="0">
                <a:ln>
                  <a:noFill/>
                </a:ln>
                <a:solidFill>
                  <a:prstClr val="black"/>
                </a:solidFill>
                <a:effectLst/>
                <a:uLnTx/>
                <a:uFillTx/>
                <a:latin typeface="Corbel" panose="020B0503020204020204"/>
              </a:rPr>
              <a:t>  </a:t>
            </a:r>
          </a:p>
        </p:txBody>
      </p:sp>
    </p:spTree>
    <p:extLst>
      <p:ext uri="{BB962C8B-B14F-4D97-AF65-F5344CB8AC3E}">
        <p14:creationId xmlns:p14="http://schemas.microsoft.com/office/powerpoint/2010/main" val="3089790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6854" y="1343002"/>
            <a:ext cx="10089384" cy="2831544"/>
          </a:xfrm>
          <a:prstGeom prst="rect">
            <a:avLst/>
          </a:prstGeom>
          <a:noFill/>
        </p:spPr>
        <p:txBody>
          <a:bodyPr wrap="square" rtlCol="0">
            <a:spAutoFit/>
          </a:bodyPr>
          <a:lstStyle/>
          <a:p>
            <a:r>
              <a:rPr lang="en-US" sz="2000" b="1" u="sng" dirty="0">
                <a:solidFill>
                  <a:srgbClr val="002060"/>
                </a:solidFill>
              </a:rPr>
              <a:t>Panelists:</a:t>
            </a:r>
          </a:p>
          <a:p>
            <a:endParaRPr lang="en-US" sz="1000" b="1" dirty="0">
              <a:solidFill>
                <a:srgbClr val="002060"/>
              </a:solidFill>
            </a:endParaRPr>
          </a:p>
          <a:p>
            <a:r>
              <a:rPr lang="en-US" sz="2000" b="1" dirty="0">
                <a:solidFill>
                  <a:srgbClr val="002060"/>
                </a:solidFill>
              </a:rPr>
              <a:t>UW Psychiatry &amp; Behavioral Sciences |    UW Rehabilitation Medicine</a:t>
            </a:r>
          </a:p>
          <a:p>
            <a:endParaRPr lang="en-US" sz="2000" b="1" dirty="0">
              <a:solidFill>
                <a:srgbClr val="002060"/>
              </a:solidFill>
            </a:endParaRPr>
          </a:p>
          <a:p>
            <a:endParaRPr lang="en-US" b="1" dirty="0">
              <a:solidFill>
                <a:srgbClr val="002060"/>
              </a:solidFill>
            </a:endParaRPr>
          </a:p>
          <a:p>
            <a:endParaRPr lang="en-US" b="1" dirty="0">
              <a:solidFill>
                <a:srgbClr val="002060"/>
              </a:solidFill>
            </a:endParaRPr>
          </a:p>
          <a:p>
            <a:endParaRPr lang="en-US" b="1" dirty="0">
              <a:solidFill>
                <a:srgbClr val="002060"/>
              </a:solidFill>
            </a:endParaRPr>
          </a:p>
          <a:p>
            <a:endParaRPr lang="en-US" b="1" dirty="0">
              <a:solidFill>
                <a:srgbClr val="002060"/>
              </a:solidFill>
            </a:endParaRPr>
          </a:p>
          <a:p>
            <a:endParaRPr lang="en-US" b="1" dirty="0">
              <a:solidFill>
                <a:srgbClr val="002060"/>
              </a:solidFill>
            </a:endParaRPr>
          </a:p>
          <a:p>
            <a:r>
              <a:rPr lang="en-US" b="1" dirty="0">
                <a:solidFill>
                  <a:srgbClr val="002060"/>
                </a:solidFill>
              </a:rPr>
              <a:t>Jennifer Erickson DO  Jesse Fann MD MPH |  Cherry Junn MD    Chuck Bombardier PhD</a:t>
            </a:r>
          </a:p>
        </p:txBody>
      </p:sp>
      <p:sp>
        <p:nvSpPr>
          <p:cNvPr id="7" name="TextBox 6"/>
          <p:cNvSpPr txBox="1"/>
          <p:nvPr/>
        </p:nvSpPr>
        <p:spPr>
          <a:xfrm>
            <a:off x="3387237" y="79864"/>
            <a:ext cx="7289001" cy="1077218"/>
          </a:xfrm>
          <a:prstGeom prst="rect">
            <a:avLst/>
          </a:prstGeom>
          <a:noFill/>
        </p:spPr>
        <p:txBody>
          <a:bodyPr wrap="square" rtlCol="0">
            <a:spAutoFit/>
          </a:bodyPr>
          <a:lstStyle/>
          <a:p>
            <a:r>
              <a:rPr lang="en-US" sz="3200" b="1" dirty="0">
                <a:solidFill>
                  <a:srgbClr val="002060"/>
                </a:solidFill>
              </a:rPr>
              <a:t>TBI-BH ECHO</a:t>
            </a:r>
          </a:p>
          <a:p>
            <a:r>
              <a:rPr lang="en-US" sz="1600" dirty="0">
                <a:solidFill>
                  <a:srgbClr val="002060"/>
                </a:solidFill>
              </a:rPr>
              <a:t>Traumatic Brain Injury – Behavioral Health  ECHO</a:t>
            </a:r>
          </a:p>
          <a:p>
            <a:r>
              <a:rPr lang="en-US" sz="1600" dirty="0">
                <a:solidFill>
                  <a:srgbClr val="D6AD00"/>
                </a:solidFill>
              </a:rPr>
              <a:t>UW Medicine | Psychiatry and Behavioral Sciences</a:t>
            </a:r>
          </a:p>
        </p:txBody>
      </p:sp>
      <p:pic>
        <p:nvPicPr>
          <p:cNvPr id="8" name="Picture 7"/>
          <p:cNvPicPr/>
          <p:nvPr/>
        </p:nvPicPr>
        <p:blipFill>
          <a:blip r:embed="rId2"/>
          <a:stretch>
            <a:fillRect/>
          </a:stretch>
        </p:blipFill>
        <p:spPr>
          <a:xfrm>
            <a:off x="2567946" y="295286"/>
            <a:ext cx="656173" cy="800359"/>
          </a:xfrm>
          <a:prstGeom prst="rect">
            <a:avLst/>
          </a:prstGeom>
        </p:spPr>
      </p:pic>
      <p:pic>
        <p:nvPicPr>
          <p:cNvPr id="11" name="Picture 10"/>
          <p:cNvPicPr>
            <a:picLocks noChangeAspect="1"/>
          </p:cNvPicPr>
          <p:nvPr/>
        </p:nvPicPr>
        <p:blipFill>
          <a:blip r:embed="rId3"/>
          <a:stretch>
            <a:fillRect/>
          </a:stretch>
        </p:blipFill>
        <p:spPr>
          <a:xfrm>
            <a:off x="3387237" y="2333582"/>
            <a:ext cx="1447800" cy="1438275"/>
          </a:xfrm>
          <a:prstGeom prst="rect">
            <a:avLst/>
          </a:prstGeom>
        </p:spPr>
      </p:pic>
      <p:pic>
        <p:nvPicPr>
          <p:cNvPr id="12" name="Picture 11"/>
          <p:cNvPicPr>
            <a:picLocks noChangeAspect="1"/>
          </p:cNvPicPr>
          <p:nvPr/>
        </p:nvPicPr>
        <p:blipFill>
          <a:blip r:embed="rId4"/>
          <a:stretch>
            <a:fillRect/>
          </a:stretch>
        </p:blipFill>
        <p:spPr>
          <a:xfrm>
            <a:off x="7513358" y="2333582"/>
            <a:ext cx="1504950" cy="1428750"/>
          </a:xfrm>
          <a:prstGeom prst="rect">
            <a:avLst/>
          </a:prstGeom>
        </p:spPr>
      </p:pic>
      <p:pic>
        <p:nvPicPr>
          <p:cNvPr id="13" name="Picture 12"/>
          <p:cNvPicPr>
            <a:picLocks noChangeAspect="1"/>
          </p:cNvPicPr>
          <p:nvPr/>
        </p:nvPicPr>
        <p:blipFill>
          <a:blip r:embed="rId5"/>
          <a:stretch>
            <a:fillRect/>
          </a:stretch>
        </p:blipFill>
        <p:spPr>
          <a:xfrm>
            <a:off x="5407435" y="2333582"/>
            <a:ext cx="1533525" cy="1457325"/>
          </a:xfrm>
          <a:prstGeom prst="rect">
            <a:avLst/>
          </a:prstGeom>
        </p:spPr>
      </p:pic>
      <p:pic>
        <p:nvPicPr>
          <p:cNvPr id="14" name="Picture 13"/>
          <p:cNvPicPr>
            <a:picLocks noChangeAspect="1"/>
          </p:cNvPicPr>
          <p:nvPr/>
        </p:nvPicPr>
        <p:blipFill>
          <a:blip r:embed="rId6"/>
          <a:stretch>
            <a:fillRect/>
          </a:stretch>
        </p:blipFill>
        <p:spPr>
          <a:xfrm>
            <a:off x="1262264" y="2333582"/>
            <a:ext cx="1552575" cy="1476375"/>
          </a:xfrm>
          <a:prstGeom prst="rect">
            <a:avLst/>
          </a:prstGeom>
        </p:spPr>
      </p:pic>
      <p:pic>
        <p:nvPicPr>
          <p:cNvPr id="15" name="Picture 14"/>
          <p:cNvPicPr>
            <a:picLocks noChangeAspect="1"/>
          </p:cNvPicPr>
          <p:nvPr/>
        </p:nvPicPr>
        <p:blipFill>
          <a:blip r:embed="rId7"/>
          <a:stretch>
            <a:fillRect/>
          </a:stretch>
        </p:blipFill>
        <p:spPr>
          <a:xfrm>
            <a:off x="791334" y="5088963"/>
            <a:ext cx="941860" cy="1389502"/>
          </a:xfrm>
          <a:prstGeom prst="rect">
            <a:avLst/>
          </a:prstGeom>
        </p:spPr>
      </p:pic>
      <p:pic>
        <p:nvPicPr>
          <p:cNvPr id="16" name="Picture 15"/>
          <p:cNvPicPr>
            <a:picLocks noChangeAspect="1"/>
          </p:cNvPicPr>
          <p:nvPr/>
        </p:nvPicPr>
        <p:blipFill>
          <a:blip r:embed="rId8"/>
          <a:stretch>
            <a:fillRect/>
          </a:stretch>
        </p:blipFill>
        <p:spPr>
          <a:xfrm>
            <a:off x="3857013" y="5046123"/>
            <a:ext cx="978024" cy="1350368"/>
          </a:xfrm>
          <a:prstGeom prst="rect">
            <a:avLst/>
          </a:prstGeom>
        </p:spPr>
      </p:pic>
      <p:sp>
        <p:nvSpPr>
          <p:cNvPr id="18" name="TextBox 17"/>
          <p:cNvSpPr txBox="1"/>
          <p:nvPr/>
        </p:nvSpPr>
        <p:spPr>
          <a:xfrm>
            <a:off x="627017" y="4493623"/>
            <a:ext cx="2760220" cy="369332"/>
          </a:xfrm>
          <a:prstGeom prst="rect">
            <a:avLst/>
          </a:prstGeom>
          <a:noFill/>
        </p:spPr>
        <p:txBody>
          <a:bodyPr wrap="square" rtlCol="0">
            <a:spAutoFit/>
          </a:bodyPr>
          <a:lstStyle/>
          <a:p>
            <a:r>
              <a:rPr lang="en-US" b="1" u="sng" dirty="0">
                <a:solidFill>
                  <a:srgbClr val="002060"/>
                </a:solidFill>
              </a:rPr>
              <a:t>Program Support:</a:t>
            </a:r>
          </a:p>
        </p:txBody>
      </p:sp>
      <p:sp>
        <p:nvSpPr>
          <p:cNvPr id="20" name="TextBox 19"/>
          <p:cNvSpPr txBox="1"/>
          <p:nvPr/>
        </p:nvSpPr>
        <p:spPr>
          <a:xfrm>
            <a:off x="1936417" y="5043951"/>
            <a:ext cx="1624595" cy="954107"/>
          </a:xfrm>
          <a:prstGeom prst="rect">
            <a:avLst/>
          </a:prstGeom>
          <a:noFill/>
        </p:spPr>
        <p:txBody>
          <a:bodyPr wrap="square" rtlCol="0">
            <a:spAutoFit/>
          </a:bodyPr>
          <a:lstStyle/>
          <a:p>
            <a:r>
              <a:rPr lang="en-US" sz="1400" dirty="0"/>
              <a:t>Esther Solano, BA</a:t>
            </a:r>
          </a:p>
          <a:p>
            <a:r>
              <a:rPr lang="en-US" sz="1400" dirty="0"/>
              <a:t>Program Coordinator,</a:t>
            </a:r>
          </a:p>
          <a:p>
            <a:r>
              <a:rPr lang="en-US" sz="1400" dirty="0"/>
              <a:t>UW AIMS Center</a:t>
            </a:r>
          </a:p>
        </p:txBody>
      </p:sp>
      <p:sp>
        <p:nvSpPr>
          <p:cNvPr id="21" name="TextBox 20"/>
          <p:cNvSpPr txBox="1"/>
          <p:nvPr/>
        </p:nvSpPr>
        <p:spPr>
          <a:xfrm>
            <a:off x="5131038" y="4962254"/>
            <a:ext cx="1942215" cy="1815882"/>
          </a:xfrm>
          <a:prstGeom prst="rect">
            <a:avLst/>
          </a:prstGeom>
          <a:noFill/>
        </p:spPr>
        <p:txBody>
          <a:bodyPr wrap="square" rtlCol="0">
            <a:spAutoFit/>
          </a:bodyPr>
          <a:lstStyle/>
          <a:p>
            <a:r>
              <a:rPr lang="en-US" sz="1400" dirty="0"/>
              <a:t>Cara Towle, MSN RN</a:t>
            </a:r>
          </a:p>
          <a:p>
            <a:r>
              <a:rPr lang="en-US" sz="1400" dirty="0"/>
              <a:t>Associate Program Director, </a:t>
            </a:r>
          </a:p>
          <a:p>
            <a:r>
              <a:rPr lang="en-US" sz="1400" dirty="0"/>
              <a:t>Harborview Behavioral Health Institute Training Workforce &amp; Policy</a:t>
            </a:r>
          </a:p>
          <a:p>
            <a:endParaRPr lang="en-US" sz="1400" dirty="0"/>
          </a:p>
        </p:txBody>
      </p:sp>
    </p:spTree>
    <p:extLst>
      <p:ext uri="{BB962C8B-B14F-4D97-AF65-F5344CB8AC3E}">
        <p14:creationId xmlns:p14="http://schemas.microsoft.com/office/powerpoint/2010/main" val="1924129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0160" y="1705232"/>
            <a:ext cx="8405949" cy="4124206"/>
          </a:xfrm>
          <a:prstGeom prst="rect">
            <a:avLst/>
          </a:prstGeom>
          <a:noFill/>
        </p:spPr>
        <p:txBody>
          <a:bodyPr wrap="square" lIns="91440" tIns="45720" rIns="91440" bIns="45720" rtlCol="0" anchor="t">
            <a:spAutoFit/>
          </a:bodyPr>
          <a:lstStyle/>
          <a:p>
            <a:r>
              <a:rPr lang="en-US" sz="2000" b="1" dirty="0">
                <a:solidFill>
                  <a:srgbClr val="002060"/>
                </a:solidFill>
              </a:rPr>
              <a:t>WHAT: </a:t>
            </a:r>
            <a:r>
              <a:rPr lang="en-US" dirty="0">
                <a:solidFill>
                  <a:srgbClr val="002060"/>
                </a:solidFill>
              </a:rPr>
              <a:t>Connecting front-line providers with specialists to discuss evidence-</a:t>
            </a:r>
          </a:p>
          <a:p>
            <a:r>
              <a:rPr lang="en-US" dirty="0">
                <a:solidFill>
                  <a:srgbClr val="002060"/>
                </a:solidFill>
              </a:rPr>
              <a:t>            based treatments and case consultation on management of behavioral </a:t>
            </a:r>
          </a:p>
          <a:p>
            <a:r>
              <a:rPr lang="en-US" dirty="0">
                <a:solidFill>
                  <a:srgbClr val="002060"/>
                </a:solidFill>
              </a:rPr>
              <a:t>            health problems in patients with TBI. </a:t>
            </a:r>
          </a:p>
          <a:p>
            <a:endParaRPr lang="en-US" b="1" dirty="0">
              <a:solidFill>
                <a:srgbClr val="002060"/>
              </a:solidFill>
            </a:endParaRPr>
          </a:p>
          <a:p>
            <a:r>
              <a:rPr lang="en-US" sz="2000" b="1" dirty="0">
                <a:solidFill>
                  <a:srgbClr val="002060"/>
                </a:solidFill>
              </a:rPr>
              <a:t>WHEN: </a:t>
            </a:r>
            <a:r>
              <a:rPr lang="en-US" dirty="0">
                <a:solidFill>
                  <a:srgbClr val="002060"/>
                </a:solidFill>
              </a:rPr>
              <a:t>Monthly online clinic held 1st and 3rd Fridays</a:t>
            </a:r>
          </a:p>
          <a:p>
            <a:r>
              <a:rPr lang="en-US" dirty="0">
                <a:solidFill>
                  <a:srgbClr val="002060"/>
                </a:solidFill>
              </a:rPr>
              <a:t>		12:00-1:30 PM PST</a:t>
            </a:r>
          </a:p>
          <a:p>
            <a:endParaRPr lang="en-US" dirty="0">
              <a:solidFill>
                <a:srgbClr val="002060"/>
              </a:solidFill>
            </a:endParaRPr>
          </a:p>
          <a:p>
            <a:r>
              <a:rPr lang="en-US" sz="2000" b="1" dirty="0">
                <a:solidFill>
                  <a:srgbClr val="002060"/>
                </a:solidFill>
              </a:rPr>
              <a:t>WHO</a:t>
            </a:r>
            <a:r>
              <a:rPr lang="en-US" sz="2000" dirty="0">
                <a:solidFill>
                  <a:srgbClr val="002060"/>
                </a:solidFill>
              </a:rPr>
              <a:t>: </a:t>
            </a:r>
            <a:r>
              <a:rPr lang="en-US" dirty="0">
                <a:solidFill>
                  <a:srgbClr val="002060"/>
                </a:solidFill>
              </a:rPr>
              <a:t>Any </a:t>
            </a:r>
            <a:r>
              <a:rPr lang="en-US" u="sng" dirty="0">
                <a:solidFill>
                  <a:srgbClr val="002060"/>
                </a:solidFill>
              </a:rPr>
              <a:t>provider</a:t>
            </a:r>
            <a:r>
              <a:rPr lang="en-US" dirty="0">
                <a:solidFill>
                  <a:srgbClr val="002060"/>
                </a:solidFill>
              </a:rPr>
              <a:t> based in any setting who </a:t>
            </a:r>
            <a:r>
              <a:rPr lang="en-US" u="sng" dirty="0">
                <a:solidFill>
                  <a:srgbClr val="002060"/>
                </a:solidFill>
              </a:rPr>
              <a:t>are managing patients with </a:t>
            </a:r>
          </a:p>
          <a:p>
            <a:r>
              <a:rPr lang="en-US" dirty="0">
                <a:solidFill>
                  <a:srgbClr val="002060"/>
                </a:solidFill>
              </a:rPr>
              <a:t>           </a:t>
            </a:r>
            <a:r>
              <a:rPr lang="en-US" u="sng" dirty="0">
                <a:solidFill>
                  <a:srgbClr val="002060"/>
                </a:solidFill>
              </a:rPr>
              <a:t>post-TBI behavioral health problems</a:t>
            </a:r>
            <a:r>
              <a:rPr lang="en-US" dirty="0">
                <a:solidFill>
                  <a:srgbClr val="002060"/>
                </a:solidFill>
              </a:rPr>
              <a:t>.</a:t>
            </a:r>
          </a:p>
          <a:p>
            <a:endParaRPr lang="en-US" dirty="0">
              <a:solidFill>
                <a:srgbClr val="002060"/>
              </a:solidFill>
            </a:endParaRPr>
          </a:p>
          <a:p>
            <a:r>
              <a:rPr lang="en-US" sz="2000" b="1" dirty="0">
                <a:solidFill>
                  <a:srgbClr val="002060"/>
                </a:solidFill>
              </a:rPr>
              <a:t>HOW: </a:t>
            </a:r>
            <a:r>
              <a:rPr lang="en-US" dirty="0">
                <a:solidFill>
                  <a:srgbClr val="002060"/>
                </a:solidFill>
              </a:rPr>
              <a:t>Join us via Zoom </a:t>
            </a:r>
            <a:r>
              <a:rPr lang="en-US" b="1" dirty="0">
                <a:solidFill>
                  <a:srgbClr val="002060"/>
                </a:solidFill>
              </a:rPr>
              <a:t>real-time, interactive video</a:t>
            </a:r>
            <a:r>
              <a:rPr lang="en-US" dirty="0">
                <a:solidFill>
                  <a:srgbClr val="002060"/>
                </a:solidFill>
              </a:rPr>
              <a:t> teleconference</a:t>
            </a:r>
          </a:p>
          <a:p>
            <a:endParaRPr lang="en-US" dirty="0">
              <a:solidFill>
                <a:srgbClr val="002060"/>
              </a:solidFill>
            </a:endParaRPr>
          </a:p>
          <a:p>
            <a:r>
              <a:rPr lang="en-US" sz="2000" b="1" dirty="0">
                <a:solidFill>
                  <a:srgbClr val="002060"/>
                </a:solidFill>
              </a:rPr>
              <a:t>REGISTRATION:  </a:t>
            </a:r>
            <a:r>
              <a:rPr lang="en-US" u="sng" dirty="0">
                <a:solidFill>
                  <a:srgbClr val="002060"/>
                </a:solidFill>
                <a:hlinkClick r:id="rId2"/>
              </a:rPr>
              <a:t>https://redcap.link/sjje045p</a:t>
            </a:r>
            <a:r>
              <a:rPr lang="en-US" dirty="0">
                <a:solidFill>
                  <a:srgbClr val="002060"/>
                </a:solidFill>
              </a:rPr>
              <a:t>  </a:t>
            </a:r>
          </a:p>
          <a:p>
            <a:endParaRPr lang="en-US" dirty="0">
              <a:solidFill>
                <a:srgbClr val="002060"/>
              </a:solidFill>
            </a:endParaRPr>
          </a:p>
        </p:txBody>
      </p:sp>
      <p:sp>
        <p:nvSpPr>
          <p:cNvPr id="3" name="TextBox 2"/>
          <p:cNvSpPr txBox="1"/>
          <p:nvPr/>
        </p:nvSpPr>
        <p:spPr>
          <a:xfrm>
            <a:off x="2373469" y="79864"/>
            <a:ext cx="8302769" cy="1077218"/>
          </a:xfrm>
          <a:prstGeom prst="rect">
            <a:avLst/>
          </a:prstGeom>
          <a:noFill/>
        </p:spPr>
        <p:txBody>
          <a:bodyPr wrap="square" rtlCol="0">
            <a:spAutoFit/>
          </a:bodyPr>
          <a:lstStyle/>
          <a:p>
            <a:r>
              <a:rPr lang="en-US" sz="3200" b="1" dirty="0">
                <a:solidFill>
                  <a:srgbClr val="002060"/>
                </a:solidFill>
              </a:rPr>
              <a:t>TBI-BH ECHO</a:t>
            </a:r>
          </a:p>
          <a:p>
            <a:r>
              <a:rPr lang="en-US" sz="1600" dirty="0">
                <a:solidFill>
                  <a:srgbClr val="002060"/>
                </a:solidFill>
              </a:rPr>
              <a:t>Traumatic Brain Injury – Behavioral Health  ECHO</a:t>
            </a:r>
          </a:p>
          <a:p>
            <a:r>
              <a:rPr lang="en-US" sz="1600" dirty="0">
                <a:solidFill>
                  <a:srgbClr val="D6AD00"/>
                </a:solidFill>
              </a:rPr>
              <a:t>UW Medicine | Psychiatry and Behavioral Sciences</a:t>
            </a:r>
          </a:p>
        </p:txBody>
      </p:sp>
      <p:pic>
        <p:nvPicPr>
          <p:cNvPr id="4" name="Picture 3"/>
          <p:cNvPicPr/>
          <p:nvPr/>
        </p:nvPicPr>
        <p:blipFill>
          <a:blip r:embed="rId3"/>
          <a:stretch>
            <a:fillRect/>
          </a:stretch>
        </p:blipFill>
        <p:spPr>
          <a:xfrm>
            <a:off x="1446947" y="274319"/>
            <a:ext cx="656173" cy="800359"/>
          </a:xfrm>
          <a:prstGeom prst="rect">
            <a:avLst/>
          </a:prstGeom>
        </p:spPr>
      </p:pic>
    </p:spTree>
    <p:extLst>
      <p:ext uri="{BB962C8B-B14F-4D97-AF65-F5344CB8AC3E}">
        <p14:creationId xmlns:p14="http://schemas.microsoft.com/office/powerpoint/2010/main" val="283743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426D7-0D7D-4586-81D5-DA97F747ACE6}"/>
              </a:ext>
            </a:extLst>
          </p:cNvPr>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60"/>
                </a:solidFill>
              </a:rPr>
              <a:t>Agenda</a:t>
            </a:r>
          </a:p>
        </p:txBody>
      </p:sp>
      <p:sp>
        <p:nvSpPr>
          <p:cNvPr id="3" name="Content Placeholder 2">
            <a:extLst>
              <a:ext uri="{FF2B5EF4-FFF2-40B4-BE49-F238E27FC236}">
                <a16:creationId xmlns:a16="http://schemas.microsoft.com/office/drawing/2014/main" id="{422D1B1E-1BB9-44A8-AE37-C8FB7792A10A}"/>
              </a:ext>
            </a:extLst>
          </p:cNvPr>
          <p:cNvSpPr txBox="1">
            <a:spLocks/>
          </p:cNvSpPr>
          <p:nvPr/>
        </p:nvSpPr>
        <p:spPr>
          <a:xfrm>
            <a:off x="1204607" y="1169444"/>
            <a:ext cx="8229600" cy="452596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2060"/>
                </a:solidFill>
              </a:rPr>
              <a:t>Please chat in your Name, Role, and Organization</a:t>
            </a:r>
          </a:p>
          <a:p>
            <a:r>
              <a:rPr lang="en-US" sz="2400" dirty="0">
                <a:solidFill>
                  <a:srgbClr val="002060"/>
                </a:solidFill>
              </a:rPr>
              <a:t>Didactic presentation</a:t>
            </a:r>
          </a:p>
          <a:p>
            <a:r>
              <a:rPr lang="en-US" sz="2400" dirty="0">
                <a:solidFill>
                  <a:srgbClr val="002060"/>
                </a:solidFill>
              </a:rPr>
              <a:t>Case discussion</a:t>
            </a:r>
          </a:p>
          <a:p>
            <a:r>
              <a:rPr lang="en-US" sz="2400" dirty="0">
                <a:solidFill>
                  <a:srgbClr val="002060"/>
                </a:solidFill>
              </a:rPr>
              <a:t>Housekeeping:</a:t>
            </a:r>
          </a:p>
          <a:p>
            <a:pPr lvl="1"/>
            <a:r>
              <a:rPr lang="en-US" dirty="0">
                <a:solidFill>
                  <a:srgbClr val="002060"/>
                </a:solidFill>
              </a:rPr>
              <a:t>Please add your name to your video screen</a:t>
            </a:r>
          </a:p>
          <a:p>
            <a:pPr lvl="1"/>
            <a:r>
              <a:rPr lang="en-US" dirty="0">
                <a:solidFill>
                  <a:srgbClr val="002060"/>
                </a:solidFill>
              </a:rPr>
              <a:t>Please keep yourself on mute</a:t>
            </a:r>
          </a:p>
          <a:p>
            <a:pPr lvl="1"/>
            <a:r>
              <a:rPr lang="en-US" dirty="0">
                <a:solidFill>
                  <a:srgbClr val="002060"/>
                </a:solidFill>
              </a:rPr>
              <a:t>Please type your questions in the chat box</a:t>
            </a:r>
          </a:p>
          <a:p>
            <a:pPr lvl="2"/>
            <a:r>
              <a:rPr lang="en-US" sz="2400" dirty="0">
                <a:solidFill>
                  <a:srgbClr val="002060"/>
                </a:solidFill>
              </a:rPr>
              <a:t>Logistics questions</a:t>
            </a:r>
          </a:p>
          <a:p>
            <a:pPr lvl="2"/>
            <a:r>
              <a:rPr lang="en-US" sz="2400" dirty="0">
                <a:solidFill>
                  <a:srgbClr val="002060"/>
                </a:solidFill>
              </a:rPr>
              <a:t>Content/clinical questions</a:t>
            </a:r>
          </a:p>
          <a:p>
            <a:r>
              <a:rPr lang="en-US" sz="2400" dirty="0">
                <a:solidFill>
                  <a:srgbClr val="002060"/>
                </a:solidFill>
              </a:rPr>
              <a:t>This session is being recorded</a:t>
            </a:r>
          </a:p>
          <a:p>
            <a:endParaRPr lang="en-US" sz="2400" dirty="0">
              <a:solidFill>
                <a:srgbClr val="002060"/>
              </a:solidFill>
            </a:endParaRPr>
          </a:p>
        </p:txBody>
      </p:sp>
    </p:spTree>
    <p:extLst>
      <p:ext uri="{BB962C8B-B14F-4D97-AF65-F5344CB8AC3E}">
        <p14:creationId xmlns:p14="http://schemas.microsoft.com/office/powerpoint/2010/main" val="3970756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4232" y="878326"/>
            <a:ext cx="9097639" cy="5535827"/>
          </a:xfrm>
          <a:prstGeom prst="rect">
            <a:avLst/>
          </a:prstGeom>
        </p:spPr>
      </p:pic>
      <p:sp>
        <p:nvSpPr>
          <p:cNvPr id="3" name="Title 1">
            <a:extLst>
              <a:ext uri="{FF2B5EF4-FFF2-40B4-BE49-F238E27FC236}">
                <a16:creationId xmlns:a16="http://schemas.microsoft.com/office/drawing/2014/main" id="{40B426D7-0D7D-4586-81D5-DA97F747ACE6}"/>
              </a:ext>
            </a:extLst>
          </p:cNvPr>
          <p:cNvSpPr txBox="1">
            <a:spLocks/>
          </p:cNvSpPr>
          <p:nvPr/>
        </p:nvSpPr>
        <p:spPr>
          <a:xfrm>
            <a:off x="868251" y="133771"/>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60"/>
                </a:solidFill>
              </a:rPr>
              <a:t>CME Accreditation</a:t>
            </a:r>
          </a:p>
        </p:txBody>
      </p:sp>
    </p:spTree>
    <p:extLst>
      <p:ext uri="{BB962C8B-B14F-4D97-AF65-F5344CB8AC3E}">
        <p14:creationId xmlns:p14="http://schemas.microsoft.com/office/powerpoint/2010/main" val="3112632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364700" y="687480"/>
            <a:ext cx="5605629" cy="994172"/>
          </a:xfrm>
        </p:spPr>
        <p:txBody>
          <a:bodyPr>
            <a:normAutofit/>
          </a:bodyPr>
          <a:lstStyle/>
          <a:p>
            <a:pPr>
              <a:lnSpc>
                <a:spcPct val="90000"/>
              </a:lnSpc>
            </a:pPr>
            <a:br>
              <a:rPr lang="en-US" sz="3000" dirty="0"/>
            </a:br>
            <a:r>
              <a:rPr lang="en-US" sz="3000" dirty="0"/>
              <a:t>Disclosures</a:t>
            </a:r>
          </a:p>
        </p:txBody>
      </p:sp>
      <p:sp>
        <p:nvSpPr>
          <p:cNvPr id="5" name="Content Placeholder 4"/>
          <p:cNvSpPr>
            <a:spLocks noGrp="1"/>
          </p:cNvSpPr>
          <p:nvPr>
            <p:ph idx="1"/>
          </p:nvPr>
        </p:nvSpPr>
        <p:spPr>
          <a:xfrm>
            <a:off x="2376322" y="2057401"/>
            <a:ext cx="5442417" cy="3958770"/>
          </a:xfrm>
        </p:spPr>
        <p:txBody>
          <a:bodyPr anchor="ctr">
            <a:normAutofit fontScale="92500"/>
          </a:bodyPr>
          <a:lstStyle/>
          <a:p>
            <a:pPr marL="0" indent="0">
              <a:buNone/>
            </a:pPr>
            <a:r>
              <a:rPr lang="en-US" sz="2100" dirty="0"/>
              <a:t>Today’s speaker has no financial relationships with an ineligible company relevant to this presentation to disclose.</a:t>
            </a:r>
          </a:p>
          <a:p>
            <a:pPr marL="0" indent="0">
              <a:buNone/>
            </a:pPr>
            <a:endParaRPr lang="en-US" sz="2100" dirty="0"/>
          </a:p>
          <a:p>
            <a:pPr marL="0" indent="0">
              <a:buNone/>
            </a:pPr>
            <a:r>
              <a:rPr lang="en-US" sz="2100" dirty="0"/>
              <a:t>None of the planners have relevant financial relationship(s) to disclose with ineligible companies whose primary business is producing, marketing, selling, re-selling, or distributing healthcare products used by or on patients</a:t>
            </a:r>
          </a:p>
          <a:p>
            <a:pPr marL="0" indent="0">
              <a:buNone/>
            </a:pPr>
            <a:endParaRPr lang="en-US" sz="2100" dirty="0"/>
          </a:p>
          <a:p>
            <a:pPr marL="0" indent="0" algn="ctr">
              <a:buNone/>
            </a:pPr>
            <a:r>
              <a:rPr lang="en-US" sz="2100" i="1" dirty="0"/>
              <a:t>*All relevant financial relationships have been mitigated*</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3436"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pic>
        <p:nvPicPr>
          <p:cNvPr id="6" name="image1.png">
            <a:extLst>
              <a:ext uri="{FF2B5EF4-FFF2-40B4-BE49-F238E27FC236}">
                <a16:creationId xmlns:a16="http://schemas.microsoft.com/office/drawing/2014/main" id="{B022B784-5412-4064-B66A-2D27806AAA9D}"/>
              </a:ext>
            </a:extLst>
          </p:cNvPr>
          <p:cNvPicPr/>
          <p:nvPr/>
        </p:nvPicPr>
        <p:blipFill>
          <a:blip r:embed="rId3" cstate="print"/>
          <a:stretch>
            <a:fillRect/>
          </a:stretch>
        </p:blipFill>
        <p:spPr>
          <a:xfrm>
            <a:off x="7989356" y="3122686"/>
            <a:ext cx="1462672" cy="628367"/>
          </a:xfrm>
          <a:prstGeom prst="rect">
            <a:avLst/>
          </a:prstGeom>
        </p:spPr>
      </p:pic>
    </p:spTree>
    <p:extLst>
      <p:ext uri="{BB962C8B-B14F-4D97-AF65-F5344CB8AC3E}">
        <p14:creationId xmlns:p14="http://schemas.microsoft.com/office/powerpoint/2010/main" val="588043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p:cNvSpPr>
          <p:nvPr/>
        </p:nvSpPr>
        <p:spPr>
          <a:xfrm>
            <a:off x="1031966" y="496389"/>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60"/>
                </a:solidFill>
              </a:rPr>
              <a:t>General Disclosures</a:t>
            </a:r>
          </a:p>
        </p:txBody>
      </p:sp>
      <p:sp>
        <p:nvSpPr>
          <p:cNvPr id="3" name="Content Placeholder 2"/>
          <p:cNvSpPr txBox="1">
            <a:spLocks/>
          </p:cNvSpPr>
          <p:nvPr/>
        </p:nvSpPr>
        <p:spPr>
          <a:xfrm>
            <a:off x="457200" y="1786270"/>
            <a:ext cx="9379132" cy="43398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rgbClr val="002060"/>
                </a:solidFill>
              </a:rPr>
              <a:t>We gratefully acknowledge receipt of educational grant support for this activity from the</a:t>
            </a:r>
          </a:p>
          <a:p>
            <a:pPr marL="0" indent="0" algn="ctr">
              <a:buNone/>
            </a:pPr>
            <a:endParaRPr lang="en-US" sz="4000" dirty="0">
              <a:solidFill>
                <a:srgbClr val="002060"/>
              </a:solidFill>
            </a:endParaRPr>
          </a:p>
          <a:p>
            <a:pPr marL="0" indent="0" algn="ctr">
              <a:buNone/>
            </a:pPr>
            <a:r>
              <a:rPr lang="en-US" sz="4000" b="1" i="1" dirty="0">
                <a:solidFill>
                  <a:srgbClr val="002060"/>
                </a:solidFill>
              </a:rPr>
              <a:t>UW Medicine Garvey Institute </a:t>
            </a:r>
          </a:p>
          <a:p>
            <a:pPr marL="0" indent="0" algn="ctr">
              <a:buNone/>
            </a:pPr>
            <a:r>
              <a:rPr lang="en-US" sz="4000" b="1" i="1" dirty="0">
                <a:solidFill>
                  <a:srgbClr val="002060"/>
                </a:solidFill>
              </a:rPr>
              <a:t>for Brain Health Solutions.</a:t>
            </a:r>
            <a:endParaRPr lang="en-US" sz="4000" dirty="0">
              <a:solidFill>
                <a:srgbClr val="002060"/>
              </a:solidFill>
            </a:endParaRPr>
          </a:p>
          <a:p>
            <a:endParaRPr lang="en-US" sz="4000" dirty="0">
              <a:solidFill>
                <a:srgbClr val="002060"/>
              </a:solidFill>
            </a:endParaRPr>
          </a:p>
        </p:txBody>
      </p:sp>
    </p:spTree>
    <p:extLst>
      <p:ext uri="{BB962C8B-B14F-4D97-AF65-F5344CB8AC3E}">
        <p14:creationId xmlns:p14="http://schemas.microsoft.com/office/powerpoint/2010/main" val="3893544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CFCA3-A3BF-475D-A534-4396DD08D8A1}"/>
              </a:ext>
            </a:extLst>
          </p:cNvPr>
          <p:cNvSpPr>
            <a:spLocks noGrp="1"/>
          </p:cNvSpPr>
          <p:nvPr>
            <p:ph type="title"/>
          </p:nvPr>
        </p:nvSpPr>
        <p:spPr/>
        <p:txBody>
          <a:bodyPr/>
          <a:lstStyle/>
          <a:p>
            <a:pPr algn="ctr"/>
            <a:r>
              <a:rPr lang="en-US" dirty="0"/>
              <a:t>In Partnership with…</a:t>
            </a:r>
          </a:p>
        </p:txBody>
      </p:sp>
      <p:pic>
        <p:nvPicPr>
          <p:cNvPr id="8" name="Picture 7">
            <a:extLst>
              <a:ext uri="{FF2B5EF4-FFF2-40B4-BE49-F238E27FC236}">
                <a16:creationId xmlns:a16="http://schemas.microsoft.com/office/drawing/2014/main" id="{8560477E-3FA6-42DD-A3A4-3203A75085BE}"/>
              </a:ext>
            </a:extLst>
          </p:cNvPr>
          <p:cNvPicPr>
            <a:picLocks noChangeAspect="1"/>
          </p:cNvPicPr>
          <p:nvPr/>
        </p:nvPicPr>
        <p:blipFill rotWithShape="1">
          <a:blip r:embed="rId2"/>
          <a:srcRect t="2020"/>
          <a:stretch/>
        </p:blipFill>
        <p:spPr>
          <a:xfrm>
            <a:off x="1460090" y="1543522"/>
            <a:ext cx="3736399" cy="2818787"/>
          </a:xfrm>
          <a:prstGeom prst="rect">
            <a:avLst/>
          </a:prstGeom>
        </p:spPr>
      </p:pic>
      <p:pic>
        <p:nvPicPr>
          <p:cNvPr id="9" name="Picture 2" descr="Text&#10;&#10;Description automatically generated">
            <a:extLst>
              <a:ext uri="{FF2B5EF4-FFF2-40B4-BE49-F238E27FC236}">
                <a16:creationId xmlns:a16="http://schemas.microsoft.com/office/drawing/2014/main" id="{45B8D2C2-4C76-4A92-A16F-D2A2DCA29CDF}"/>
              </a:ext>
            </a:extLst>
          </p:cNvPr>
          <p:cNvPicPr>
            <a:picLocks noChangeAspect="1"/>
          </p:cNvPicPr>
          <p:nvPr/>
        </p:nvPicPr>
        <p:blipFill>
          <a:blip r:embed="rId3"/>
          <a:stretch>
            <a:fillRect/>
          </a:stretch>
        </p:blipFill>
        <p:spPr>
          <a:xfrm>
            <a:off x="5348134" y="2048317"/>
            <a:ext cx="3294757" cy="1809195"/>
          </a:xfrm>
          <a:prstGeom prst="rect">
            <a:avLst/>
          </a:prstGeom>
        </p:spPr>
      </p:pic>
    </p:spTree>
    <p:extLst>
      <p:ext uri="{BB962C8B-B14F-4D97-AF65-F5344CB8AC3E}">
        <p14:creationId xmlns:p14="http://schemas.microsoft.com/office/powerpoint/2010/main" val="2978804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flipH="1">
            <a:off x="2913017" y="2940908"/>
            <a:ext cx="5934420" cy="769441"/>
          </a:xfrm>
          <a:prstGeom prst="rect">
            <a:avLst/>
          </a:prstGeom>
          <a:noFill/>
        </p:spPr>
        <p:txBody>
          <a:bodyPr wrap="square" rtlCol="0">
            <a:spAutoFit/>
          </a:bodyPr>
          <a:lstStyle/>
          <a:p>
            <a:r>
              <a:rPr lang="en-US" sz="4400" dirty="0"/>
              <a:t>Didactic Presentation</a:t>
            </a:r>
          </a:p>
        </p:txBody>
      </p:sp>
    </p:spTree>
    <p:extLst>
      <p:ext uri="{BB962C8B-B14F-4D97-AF65-F5344CB8AC3E}">
        <p14:creationId xmlns:p14="http://schemas.microsoft.com/office/powerpoint/2010/main" val="35032887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ICTP Standard Template 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CTP Standard Template 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ICTP Standard Template 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UW PACC slide template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rkinson's and MH Newman April 2 2020" id="{7DCEB32F-E4B8-4598-AEAA-FB509886DD2A}" vid="{BD561105-4B65-4412-8839-FF0C9414388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700e635-a1e4-4179-b8d5-0a932f9219c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90AC98003708542A5E81B18CED5263F" ma:contentTypeVersion="17" ma:contentTypeDescription="Create a new document." ma:contentTypeScope="" ma:versionID="275377d77f05454bf958e759d21ce885">
  <xsd:schema xmlns:xsd="http://www.w3.org/2001/XMLSchema" xmlns:xs="http://www.w3.org/2001/XMLSchema" xmlns:p="http://schemas.microsoft.com/office/2006/metadata/properties" xmlns:ns3="c700e635-a1e4-4179-b8d5-0a932f9219c6" xmlns:ns4="6c9d5ea5-f356-4a34-a94f-8f8104afba05" targetNamespace="http://schemas.microsoft.com/office/2006/metadata/properties" ma:root="true" ma:fieldsID="d8145a6acfcfd4cc4a02b25042d67436" ns3:_="" ns4:_="">
    <xsd:import namespace="c700e635-a1e4-4179-b8d5-0a932f9219c6"/>
    <xsd:import namespace="6c9d5ea5-f356-4a34-a94f-8f8104afba0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element ref="ns3:_activity"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00e635-a1e4-4179-b8d5-0a932f9219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9d5ea5-f356-4a34-a94f-8f8104afba0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667E7D-08F1-4BE9-964A-66D0C81F9A4A}">
  <ds:schemaRefs>
    <ds:schemaRef ds:uri="http://schemas.microsoft.com/sharepoint/v3/contenttype/forms"/>
  </ds:schemaRefs>
</ds:datastoreItem>
</file>

<file path=customXml/itemProps2.xml><?xml version="1.0" encoding="utf-8"?>
<ds:datastoreItem xmlns:ds="http://schemas.openxmlformats.org/officeDocument/2006/customXml" ds:itemID="{5E134F64-8AD5-459C-BB77-B144F86884EB}">
  <ds:schemaRefs>
    <ds:schemaRef ds:uri="6c9d5ea5-f356-4a34-a94f-8f8104afba05"/>
    <ds:schemaRef ds:uri="http://purl.org/dc/terms/"/>
    <ds:schemaRef ds:uri="http://purl.org/dc/elements/1.1/"/>
    <ds:schemaRef ds:uri="http://www.w3.org/XML/1998/namespace"/>
    <ds:schemaRef ds:uri="c700e635-a1e4-4179-b8d5-0a932f9219c6"/>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CA756B82-ABA4-47A2-87EA-C2F9C3D814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00e635-a1e4-4179-b8d5-0a932f9219c6"/>
    <ds:schemaRef ds:uri="6c9d5ea5-f356-4a34-a94f-8f8104afba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Facet</Template>
  <TotalTime>2468</TotalTime>
  <Words>1148</Words>
  <Application>Microsoft Office PowerPoint</Application>
  <PresentationFormat>Widescreen</PresentationFormat>
  <Paragraphs>163</Paragraphs>
  <Slides>17</Slides>
  <Notes>2</Notes>
  <HiddenSlides>2</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17</vt:i4>
      </vt:variant>
    </vt:vector>
  </HeadingPairs>
  <TitlesOfParts>
    <vt:vector size="32" baseType="lpstr">
      <vt:lpstr>Aptos</vt:lpstr>
      <vt:lpstr>Arial</vt:lpstr>
      <vt:lpstr>Calibri</vt:lpstr>
      <vt:lpstr>Corbel</vt:lpstr>
      <vt:lpstr>Lato</vt:lpstr>
      <vt:lpstr>Open sans</vt:lpstr>
      <vt:lpstr>Open sans</vt:lpstr>
      <vt:lpstr>Trebuchet MS</vt:lpstr>
      <vt:lpstr>Wingdings 3</vt:lpstr>
      <vt:lpstr>Facet</vt:lpstr>
      <vt:lpstr>ICTP Standard Template 2019</vt:lpstr>
      <vt:lpstr>Office Theme</vt:lpstr>
      <vt:lpstr>1_ICTP Standard Template 2019</vt:lpstr>
      <vt:lpstr>2_ICTP Standard Template 2019</vt:lpstr>
      <vt:lpstr>2_UW PACC slide template_2019</vt:lpstr>
      <vt:lpstr>PowerPoint Presentation</vt:lpstr>
      <vt:lpstr>PowerPoint Presentation</vt:lpstr>
      <vt:lpstr>PowerPoint Presentation</vt:lpstr>
      <vt:lpstr>PowerPoint Presentation</vt:lpstr>
      <vt:lpstr>PowerPoint Presentation</vt:lpstr>
      <vt:lpstr> Disclosures</vt:lpstr>
      <vt:lpstr>PowerPoint Presentation</vt:lpstr>
      <vt:lpstr>In Partnership with…</vt:lpstr>
      <vt:lpstr>PowerPoint Presentation</vt:lpstr>
      <vt:lpstr>PowerPoint Presentation</vt:lpstr>
      <vt:lpstr>2024 Upcoming TBI-BH ECHO Presentations </vt:lpstr>
      <vt:lpstr>Integrated Care Conference 2024</vt:lpstr>
      <vt:lpstr>Community-Based Integrated Care Fellowship Applications open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ctowle</dc:creator>
  <cp:lastModifiedBy>Esther Solano</cp:lastModifiedBy>
  <cp:revision>185</cp:revision>
  <dcterms:created xsi:type="dcterms:W3CDTF">2022-01-04T04:03:12Z</dcterms:created>
  <dcterms:modified xsi:type="dcterms:W3CDTF">2024-03-14T22:04:46Z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0x010100E90AC98003708542A5E81B18CED5263F</vt:lpwstr>
  </property>
</Properties>
</file>