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65" r:id="rId5"/>
    <p:sldId id="311" r:id="rId6"/>
    <p:sldId id="260" r:id="rId7"/>
    <p:sldId id="312" r:id="rId8"/>
    <p:sldId id="271" r:id="rId9"/>
    <p:sldId id="302" r:id="rId10"/>
    <p:sldId id="261" r:id="rId11"/>
    <p:sldId id="291" r:id="rId12"/>
    <p:sldId id="313" r:id="rId13"/>
    <p:sldId id="327" r:id="rId14"/>
    <p:sldId id="262" r:id="rId15"/>
    <p:sldId id="303" r:id="rId16"/>
    <p:sldId id="304" r:id="rId17"/>
    <p:sldId id="305" r:id="rId18"/>
    <p:sldId id="328" r:id="rId19"/>
    <p:sldId id="325" r:id="rId20"/>
    <p:sldId id="275" r:id="rId21"/>
    <p:sldId id="307" r:id="rId22"/>
    <p:sldId id="315" r:id="rId23"/>
    <p:sldId id="321" r:id="rId24"/>
    <p:sldId id="322" r:id="rId25"/>
    <p:sldId id="323" r:id="rId26"/>
    <p:sldId id="314" r:id="rId27"/>
    <p:sldId id="324" r:id="rId28"/>
    <p:sldId id="300" r:id="rId29"/>
    <p:sldId id="326" r:id="rId30"/>
    <p:sldId id="286" r:id="rId31"/>
    <p:sldId id="294" r:id="rId32"/>
    <p:sldId id="301" r:id="rId33"/>
    <p:sldId id="279" r:id="rId34"/>
    <p:sldId id="297" r:id="rId35"/>
    <p:sldId id="310" r:id="rId36"/>
    <p:sldId id="280" r:id="rId37"/>
    <p:sldId id="319" r:id="rId38"/>
    <p:sldId id="320" r:id="rId39"/>
    <p:sldId id="281" r:id="rId40"/>
    <p:sldId id="282" r:id="rId41"/>
    <p:sldId id="296" r:id="rId42"/>
    <p:sldId id="289" r:id="rId43"/>
    <p:sldId id="329" r:id="rId44"/>
    <p:sldId id="284" r:id="rId45"/>
    <p:sldId id="290" r:id="rId46"/>
    <p:sldId id="316" r:id="rId47"/>
    <p:sldId id="31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7866"/>
  </p:normalViewPr>
  <p:slideViewPr>
    <p:cSldViewPr snapToGrid="0">
      <p:cViewPr varScale="1">
        <p:scale>
          <a:sx n="78" d="100"/>
          <a:sy n="78" d="100"/>
        </p:scale>
        <p:origin x="1072" y="17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04D3-0641-47D8-9C61-D113902C78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B837E5-2832-4C8D-A9EC-B55E14F5BF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72A2D-A470-46B7-A825-454F523D7F46}" type="datetimeFigureOut">
              <a:rPr lang="en-US" smtClean="0"/>
              <a:t>1/15/25</a:t>
            </a:fld>
            <a:endParaRPr lang="en-US"/>
          </a:p>
        </p:txBody>
      </p:sp>
      <p:sp>
        <p:nvSpPr>
          <p:cNvPr id="4" name="Footer Placeholder 3">
            <a:extLst>
              <a:ext uri="{FF2B5EF4-FFF2-40B4-BE49-F238E27FC236}">
                <a16:creationId xmlns:a16="http://schemas.microsoft.com/office/drawing/2014/main" id="{00C76841-CA9F-42D7-9430-EC3A3EA8A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A4B0A9-3289-47FE-9466-F9C9306922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B14189-A9A4-459C-AD0C-47F5BFCAD033}" type="slidenum">
              <a:rPr lang="en-US" smtClean="0"/>
              <a:t>‹#›</a:t>
            </a:fld>
            <a:endParaRPr lang="en-US"/>
          </a:p>
        </p:txBody>
      </p:sp>
    </p:spTree>
    <p:extLst>
      <p:ext uri="{BB962C8B-B14F-4D97-AF65-F5344CB8AC3E}">
        <p14:creationId xmlns:p14="http://schemas.microsoft.com/office/powerpoint/2010/main" val="98063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3E505-BA13-4844-ABD9-13BD7D41C97E}"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3221B-182A-467C-9763-B099843F194C}" type="slidenum">
              <a:rPr lang="en-US" smtClean="0"/>
              <a:t>‹#›</a:t>
            </a:fld>
            <a:endParaRPr lang="en-US"/>
          </a:p>
        </p:txBody>
      </p:sp>
    </p:spTree>
    <p:extLst>
      <p:ext uri="{BB962C8B-B14F-4D97-AF65-F5344CB8AC3E}">
        <p14:creationId xmlns:p14="http://schemas.microsoft.com/office/powerpoint/2010/main" val="227593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asect.org/aasect-certified-sexuality-educator-0"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aasect.org/aasect-certified-supervisor" TargetMode="External"/><Relationship Id="rId5" Type="http://schemas.openxmlformats.org/officeDocument/2006/relationships/hyperlink" Target="https://www.aasect.org/aasect-certified-sex-therapist-0" TargetMode="External"/><Relationship Id="rId4" Type="http://schemas.openxmlformats.org/officeDocument/2006/relationships/hyperlink" Target="https://www.aasect.org/aasect-certified-sexuality-counselor-0"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ope.org.u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cope.org.uk/awkwar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NOTE: </a:t>
            </a:r>
            <a:r>
              <a:rPr lang="en-US" altLang="en-US" dirty="0">
                <a:ea typeface="MS PGothic" panose="020B0600070205080204" pitchFamily="34" charset="-128"/>
              </a:rPr>
              <a:t>Not designed to prepare for sexual counseling/ sex therapy</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D153221B-182A-467C-9763-B099843F194C}" type="slidenum">
              <a:rPr lang="en-US" smtClean="0"/>
              <a:t>3</a:t>
            </a:fld>
            <a:endParaRPr lang="en-US"/>
          </a:p>
        </p:txBody>
      </p:sp>
    </p:spTree>
    <p:extLst>
      <p:ext uri="{BB962C8B-B14F-4D97-AF65-F5344CB8AC3E}">
        <p14:creationId xmlns:p14="http://schemas.microsoft.com/office/powerpoint/2010/main" val="212278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sexual dysfunction, we often think about these more common things</a:t>
            </a:r>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14</a:t>
            </a:fld>
            <a:endParaRPr lang="en-US"/>
          </a:p>
        </p:txBody>
      </p:sp>
    </p:spTree>
    <p:extLst>
      <p:ext uri="{BB962C8B-B14F-4D97-AF65-F5344CB8AC3E}">
        <p14:creationId xmlns:p14="http://schemas.microsoft.com/office/powerpoint/2010/main" val="294537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get into how TBI factors into this mix</a:t>
            </a:r>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15</a:t>
            </a:fld>
            <a:endParaRPr lang="en-US"/>
          </a:p>
        </p:txBody>
      </p:sp>
    </p:spTree>
    <p:extLst>
      <p:ext uri="{BB962C8B-B14F-4D97-AF65-F5344CB8AC3E}">
        <p14:creationId xmlns:p14="http://schemas.microsoft.com/office/powerpoint/2010/main" val="229857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1E6CB85E-0AD2-5D44-81C1-C37EF1B72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7EBC0FC2-818B-1A46-8D92-2278E6365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Often the most </a:t>
            </a:r>
            <a:r>
              <a:rPr lang="en-US" altLang="en-US" dirty="0">
                <a:ea typeface="MS PGothic" panose="020B0600070205080204" pitchFamily="34" charset="-128"/>
              </a:rPr>
              <a:t>frequent impact for sexuality comes from damage to the frontal and temporal lobes, changing emotional expression and impulsivity.</a:t>
            </a:r>
          </a:p>
          <a:p>
            <a:r>
              <a:rPr lang="en-US" altLang="en-US" dirty="0">
                <a:ea typeface="MS PGothic" panose="020B0600070205080204" pitchFamily="34" charset="-128"/>
              </a:rPr>
              <a:t>Damage to the brain stem can affect arousal.</a:t>
            </a:r>
          </a:p>
          <a:p>
            <a:r>
              <a:rPr lang="en-US" altLang="en-US" dirty="0">
                <a:ea typeface="MS PGothic" panose="020B0600070205080204" pitchFamily="34" charset="-128"/>
              </a:rPr>
              <a:t>Although often brain injury results in really variable outcomes – looking like a whole range from sex drive increases to decreases to disappearing</a:t>
            </a:r>
          </a:p>
          <a:p>
            <a:r>
              <a:rPr lang="en-US" altLang="en-US" dirty="0">
                <a:ea typeface="MS PGothic" panose="020B0600070205080204" pitchFamily="34" charset="-128"/>
              </a:rPr>
              <a:t>Spasticity and muscle control can affect mobility.</a:t>
            </a:r>
          </a:p>
          <a:p>
            <a:endParaRPr lang="en-US" altLang="en-US" dirty="0"/>
          </a:p>
        </p:txBody>
      </p:sp>
      <p:sp>
        <p:nvSpPr>
          <p:cNvPr id="88067" name="Slide Number Placeholder 3">
            <a:extLst>
              <a:ext uri="{FF2B5EF4-FFF2-40B4-BE49-F238E27FC236}">
                <a16:creationId xmlns:a16="http://schemas.microsoft.com/office/drawing/2014/main" id="{C24CF299-F96B-EF4A-927A-7AF37F9683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C69787-11DC-CB43-BF9D-138E1C1654BE}" type="slidenum">
              <a:rPr lang="en-US" altLang="en-US" smtClean="0"/>
              <a:pPr/>
              <a:t>17</a:t>
            </a:fld>
            <a:endParaRPr lang="en-US" altLang="en-US"/>
          </a:p>
        </p:txBody>
      </p:sp>
    </p:spTree>
    <p:extLst>
      <p:ext uri="{BB962C8B-B14F-4D97-AF65-F5344CB8AC3E}">
        <p14:creationId xmlns:p14="http://schemas.microsoft.com/office/powerpoint/2010/main" val="38064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BD72AB-72E0-4A56-8BD7-4331CC4003B9}"/>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1251" name="Rectangle 3">
            <a:extLst>
              <a:ext uri="{FF2B5EF4-FFF2-40B4-BE49-F238E27FC236}">
                <a16:creationId xmlns:a16="http://schemas.microsoft.com/office/drawing/2014/main" id="{79D565A2-4717-4AB8-922C-A3FD94D64EC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r>
              <a:rPr lang="en-US" dirty="0"/>
              <a:t>Decreased affective:  lack of emotional expression may appear to be cold</a:t>
            </a:r>
          </a:p>
          <a:p>
            <a:pPr eaLnBrk="1" fontAlgn="auto" hangingPunct="1">
              <a:spcBef>
                <a:spcPts val="0"/>
              </a:spcBef>
              <a:spcAft>
                <a:spcPts val="0"/>
              </a:spcAft>
              <a:defRPr/>
            </a:pPr>
            <a:r>
              <a:rPr lang="en-US" dirty="0"/>
              <a:t>Nonverbal cues:  may not understand interest or perceive lack of interest of partner</a:t>
            </a:r>
          </a:p>
          <a:p>
            <a:pPr eaLnBrk="1" fontAlgn="auto" hangingPunct="1">
              <a:spcBef>
                <a:spcPts val="0"/>
              </a:spcBef>
              <a:spcAft>
                <a:spcPts val="0"/>
              </a:spcAft>
              <a:defRPr/>
            </a:pPr>
            <a:r>
              <a:rPr lang="en-US" dirty="0"/>
              <a:t>Impaired communication:  turn off partners</a:t>
            </a:r>
          </a:p>
          <a:p>
            <a:pPr eaLnBrk="1" fontAlgn="auto" hangingPunct="1">
              <a:spcBef>
                <a:spcPts val="0"/>
              </a:spcBef>
              <a:spcAft>
                <a:spcPts val="0"/>
              </a:spcAft>
              <a:defRPr/>
            </a:pPr>
            <a:r>
              <a:rPr lang="en-US" dirty="0"/>
              <a:t>Self-monitor:  irritability/anger may repel others</a:t>
            </a:r>
          </a:p>
          <a:p>
            <a:pPr eaLnBrk="1" fontAlgn="auto" hangingPunct="1">
              <a:spcBef>
                <a:spcPts val="0"/>
              </a:spcBef>
              <a:spcAft>
                <a:spcPts val="0"/>
              </a:spcAft>
              <a:defRPr/>
            </a:pPr>
            <a:r>
              <a:rPr lang="en-US" dirty="0"/>
              <a:t>Difficulty discriminating between public and private behaviors:  inappropriate behavior or timing of behavior</a:t>
            </a:r>
          </a:p>
          <a:p>
            <a:pPr eaLnBrk="1" fontAlgn="auto" hangingPunct="1">
              <a:spcBef>
                <a:spcPts val="0"/>
              </a:spcBef>
              <a:spcAft>
                <a:spcPts val="0"/>
              </a:spcAft>
              <a:defRPr/>
            </a:pPr>
            <a:r>
              <a:rPr lang="en-US" dirty="0"/>
              <a:t>Initiation deficits:  may get in the way of them initiating sexual or romantic interest or interactions</a:t>
            </a:r>
          </a:p>
        </p:txBody>
      </p:sp>
    </p:spTree>
    <p:extLst>
      <p:ext uri="{BB962C8B-B14F-4D97-AF65-F5344CB8AC3E}">
        <p14:creationId xmlns:p14="http://schemas.microsoft.com/office/powerpoint/2010/main" val="150512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94B433F2-FC65-924B-AE21-4D3CC70BF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10DDA08-E45C-7B47-986C-E4A0E33055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MS PGothic" panose="020B0600070205080204" pitchFamily="34" charset="-128"/>
              </a:rPr>
              <a:t>+occasional hypersexuality; </a:t>
            </a:r>
            <a:r>
              <a:rPr lang="en-US" altLang="en-US" dirty="0" err="1">
                <a:latin typeface="Arial" panose="020B0604020202020204" pitchFamily="34" charset="0"/>
                <a:ea typeface="MS PGothic" panose="020B0600070205080204" pitchFamily="34" charset="-128"/>
              </a:rPr>
              <a:t>doesn</a:t>
            </a:r>
            <a:r>
              <a:rPr lang="ja-JP" altLang="en-US">
                <a:latin typeface="Arial" panose="020B0604020202020204" pitchFamily="34" charset="0"/>
              </a:rPr>
              <a:t>’</a:t>
            </a:r>
            <a:r>
              <a:rPr lang="en-US" altLang="ja-JP" dirty="0">
                <a:latin typeface="Arial" panose="020B0604020202020204" pitchFamily="34" charset="0"/>
              </a:rPr>
              <a:t>t happen often but is distressing to families</a:t>
            </a:r>
          </a:p>
          <a:p>
            <a:pPr eaLnBrk="1" hangingPunct="1">
              <a:spcBef>
                <a:spcPct val="0"/>
              </a:spcBef>
            </a:pPr>
            <a:r>
              <a:rPr lang="en-US" altLang="ja-JP" dirty="0">
                <a:latin typeface="Arial" panose="020B0604020202020204" pitchFamily="34" charset="0"/>
              </a:rPr>
              <a:t>	I had a patient in her late teens have a stroke during sex with her boyfriend, after which she became hypersexual and I spent a lot of time working with her mother on ways to cope or redirect or ensure safety when her daughter was really cognitively impaired and disinhibited, but could operate social media and get around parental controls and on several occasions, invited strangers to their home who expected that they would be having some sexual experience. </a:t>
            </a:r>
          </a:p>
          <a:p>
            <a:pPr eaLnBrk="1" hangingPunct="1">
              <a:spcBef>
                <a:spcPct val="0"/>
              </a:spcBef>
            </a:pPr>
            <a:endParaRPr lang="en-US" altLang="en-US" dirty="0"/>
          </a:p>
        </p:txBody>
      </p:sp>
      <p:sp>
        <p:nvSpPr>
          <p:cNvPr id="37891" name="Slide Number Placeholder 3">
            <a:extLst>
              <a:ext uri="{FF2B5EF4-FFF2-40B4-BE49-F238E27FC236}">
                <a16:creationId xmlns:a16="http://schemas.microsoft.com/office/drawing/2014/main" id="{52D6A409-C365-DA4A-99B8-C052A20D9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292F6A-53E9-3049-A16B-58BDCFB77E00}" type="slidenum">
              <a:rPr lang="en-US" altLang="en-US" smtClean="0"/>
              <a:pPr/>
              <a:t>19</a:t>
            </a:fld>
            <a:endParaRPr lang="en-US" altLang="en-US"/>
          </a:p>
        </p:txBody>
      </p:sp>
    </p:spTree>
    <p:extLst>
      <p:ext uri="{BB962C8B-B14F-4D97-AF65-F5344CB8AC3E}">
        <p14:creationId xmlns:p14="http://schemas.microsoft.com/office/powerpoint/2010/main" val="1477742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BD72AB-72E0-4A56-8BD7-4331CC4003B9}"/>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1251" name="Rectangle 3">
            <a:extLst>
              <a:ext uri="{FF2B5EF4-FFF2-40B4-BE49-F238E27FC236}">
                <a16:creationId xmlns:a16="http://schemas.microsoft.com/office/drawing/2014/main" id="{79D565A2-4717-4AB8-922C-A3FD94D64EC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r>
              <a:rPr lang="en-US" altLang="en-US" dirty="0"/>
              <a:t>Nerve damage may impact arousal, erectile ability, ejaculation, ability to orgasm, lubrication</a:t>
            </a:r>
          </a:p>
          <a:p>
            <a:pPr eaLnBrk="1" hangingPunct="1">
              <a:spcBef>
                <a:spcPct val="0"/>
              </a:spcBef>
            </a:pPr>
            <a:r>
              <a:rPr lang="en-US" altLang="en-US" dirty="0"/>
              <a:t>Decreased mobility: not able to get into certain positions</a:t>
            </a:r>
          </a:p>
          <a:p>
            <a:pPr eaLnBrk="1" hangingPunct="1">
              <a:spcBef>
                <a:spcPct val="0"/>
              </a:spcBef>
            </a:pPr>
            <a:r>
              <a:rPr lang="en-US" altLang="en-US" dirty="0"/>
              <a:t>Pain: limit positions, decrease willingness to be touched</a:t>
            </a:r>
          </a:p>
          <a:p>
            <a:pPr eaLnBrk="1" hangingPunct="1">
              <a:spcBef>
                <a:spcPct val="0"/>
              </a:spcBef>
            </a:pPr>
            <a:r>
              <a:rPr lang="en-US" altLang="en-US" dirty="0"/>
              <a:t>Medications: antidepressants decrease libido; may contribute to ED</a:t>
            </a:r>
          </a:p>
        </p:txBody>
      </p:sp>
    </p:spTree>
    <p:extLst>
      <p:ext uri="{BB962C8B-B14F-4D97-AF65-F5344CB8AC3E}">
        <p14:creationId xmlns:p14="http://schemas.microsoft.com/office/powerpoint/2010/main" val="115833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BD72AB-72E0-4A56-8BD7-4331CC4003B9}"/>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1251" name="Rectangle 3">
            <a:extLst>
              <a:ext uri="{FF2B5EF4-FFF2-40B4-BE49-F238E27FC236}">
                <a16:creationId xmlns:a16="http://schemas.microsoft.com/office/drawing/2014/main" id="{79D565A2-4717-4AB8-922C-A3FD94D64EC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r>
              <a:rPr lang="en-US" altLang="en-US" dirty="0">
                <a:latin typeface="Arial" panose="020B0604020202020204" pitchFamily="34" charset="0"/>
                <a:ea typeface="MS PGothic" panose="020B0600070205080204" pitchFamily="34" charset="-128"/>
              </a:rPr>
              <a:t>Could affect self-efficacy and sexual self-esteem</a:t>
            </a:r>
          </a:p>
          <a:p>
            <a:pPr eaLnBrk="1" hangingPunct="1">
              <a:spcBef>
                <a:spcPct val="0"/>
              </a:spcBef>
            </a:pPr>
            <a:r>
              <a:rPr lang="en-US" altLang="en-US" dirty="0">
                <a:latin typeface="Arial" panose="020B0604020202020204" pitchFamily="34" charset="0"/>
                <a:ea typeface="MS PGothic" panose="020B0600070205080204" pitchFamily="34" charset="-128"/>
              </a:rPr>
              <a:t>This may be related to parents</a:t>
            </a:r>
            <a:r>
              <a:rPr lang="ja-JP" altLang="en-US" dirty="0">
                <a:latin typeface="Arial" panose="020B0604020202020204" pitchFamily="34" charset="0"/>
              </a:rPr>
              <a:t>’</a:t>
            </a:r>
            <a:r>
              <a:rPr lang="en-US" altLang="ja-JP" dirty="0">
                <a:latin typeface="Arial" panose="020B0604020202020204" pitchFamily="34" charset="0"/>
              </a:rPr>
              <a:t> overprotectiveness and negative attitudes of others</a:t>
            </a:r>
          </a:p>
          <a:p>
            <a:pPr eaLnBrk="1" hangingPunct="1">
              <a:spcBef>
                <a:spcPct val="0"/>
              </a:spcBef>
            </a:pPr>
            <a:r>
              <a:rPr lang="en-US" altLang="en-US" dirty="0">
                <a:latin typeface="Arial" panose="020B0604020202020204" pitchFamily="34" charset="0"/>
                <a:ea typeface="MS PGothic" panose="020B0600070205080204" pitchFamily="34" charset="-128"/>
              </a:rPr>
              <a:t>Adolescents with disabilities felt sexuality was an important part of their lives but had difficulties developing sexual relationships</a:t>
            </a:r>
          </a:p>
          <a:p>
            <a:pPr eaLnBrk="1" hangingPunct="1">
              <a:spcBef>
                <a:spcPct val="0"/>
              </a:spcBef>
            </a:pPr>
            <a:r>
              <a:rPr lang="en-US" altLang="en-US" dirty="0">
                <a:latin typeface="Arial" panose="020B0604020202020204" pitchFamily="34" charset="0"/>
                <a:ea typeface="MS PGothic" panose="020B0600070205080204" pitchFamily="34" charset="-128"/>
              </a:rPr>
              <a:t>30% functioned socially below same-aged peers—they dated later, dated less, and had less sexual experience—but increased over time  </a:t>
            </a:r>
          </a:p>
        </p:txBody>
      </p:sp>
    </p:spTree>
    <p:extLst>
      <p:ext uri="{BB962C8B-B14F-4D97-AF65-F5344CB8AC3E}">
        <p14:creationId xmlns:p14="http://schemas.microsoft.com/office/powerpoint/2010/main" val="83792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BD72AB-72E0-4A56-8BD7-4331CC4003B9}"/>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1251" name="Rectangle 3">
            <a:extLst>
              <a:ext uri="{FF2B5EF4-FFF2-40B4-BE49-F238E27FC236}">
                <a16:creationId xmlns:a16="http://schemas.microsoft.com/office/drawing/2014/main" id="{79D565A2-4717-4AB8-922C-A3FD94D64EC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altLang="en-US" dirty="0"/>
              <a:t>Factors that people may have been struggling with pre-TBI as well, but now these become more complicated post-TBI. </a:t>
            </a:r>
          </a:p>
          <a:p>
            <a:pPr eaLnBrk="1" hangingPunct="1">
              <a:spcBef>
                <a:spcPct val="0"/>
              </a:spcBef>
              <a:defRPr/>
            </a:pPr>
            <a:r>
              <a:rPr lang="en-US" altLang="en-US" dirty="0"/>
              <a:t>Ashamed/embarrassed about their body; see themselves as less.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Mood can be affected in general – depression, etc.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t>Fear/anxiety/embarrassment re: TBI</a:t>
            </a:r>
            <a:endParaRPr lang="en-US" altLang="en-US" dirty="0"/>
          </a:p>
          <a:p>
            <a:pPr eaLnBrk="1" hangingPunct="1">
              <a:spcBef>
                <a:spcPct val="0"/>
              </a:spcBef>
              <a:defRPr/>
            </a:pPr>
            <a:endParaRPr lang="en-US" altLang="en-US" dirty="0"/>
          </a:p>
          <a:p>
            <a:pPr eaLnBrk="1" hangingPunct="1">
              <a:spcBef>
                <a:spcPct val="0"/>
              </a:spcBef>
              <a:defRPr/>
            </a:pPr>
            <a:r>
              <a:rPr lang="en-US" altLang="en-US" dirty="0"/>
              <a:t>One patient’s partner reported it was hard to navigate holding all of these roles – being a caregiver, doing their partner’s bathroom care, and being their lover as well</a:t>
            </a:r>
          </a:p>
        </p:txBody>
      </p:sp>
    </p:spTree>
    <p:extLst>
      <p:ext uri="{BB962C8B-B14F-4D97-AF65-F5344CB8AC3E}">
        <p14:creationId xmlns:p14="http://schemas.microsoft.com/office/powerpoint/2010/main" val="58249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94B433F2-FC65-924B-AE21-4D3CC70BF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10DDA08-E45C-7B47-986C-E4A0E33055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Another example I encountered on the inpatient unit. This was a patient who had a severe TBI and had been hospitalized for more than 2 months at the time. He was showing me some parts of a care package he had received and it sounded like this was from a romantic partner, but when I clarified, he said, “oh, no, she’s engaged, and frankly, he can offer her so much more. I’m just, nothing, now, I would disappointing.”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He just smiled matter-of-factly like this is truth</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Great fodder for brief cognitive therapy</a:t>
            </a:r>
          </a:p>
          <a:p>
            <a:pPr eaLnBrk="1" hangingPunct="1">
              <a:spcBef>
                <a:spcPct val="0"/>
              </a:spcBef>
            </a:pPr>
            <a:endParaRPr lang="en-US" altLang="en-US" dirty="0"/>
          </a:p>
        </p:txBody>
      </p:sp>
      <p:sp>
        <p:nvSpPr>
          <p:cNvPr id="37891" name="Slide Number Placeholder 3">
            <a:extLst>
              <a:ext uri="{FF2B5EF4-FFF2-40B4-BE49-F238E27FC236}">
                <a16:creationId xmlns:a16="http://schemas.microsoft.com/office/drawing/2014/main" id="{52D6A409-C365-DA4A-99B8-C052A20D9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292F6A-53E9-3049-A16B-58BDCFB77E00}" type="slidenum">
              <a:rPr lang="en-US" altLang="en-US" smtClean="0"/>
              <a:pPr/>
              <a:t>23</a:t>
            </a:fld>
            <a:endParaRPr lang="en-US" altLang="en-US"/>
          </a:p>
        </p:txBody>
      </p:sp>
    </p:spTree>
    <p:extLst>
      <p:ext uri="{BB962C8B-B14F-4D97-AF65-F5344CB8AC3E}">
        <p14:creationId xmlns:p14="http://schemas.microsoft.com/office/powerpoint/2010/main" val="283721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BD72AB-72E0-4A56-8BD7-4331CC4003B9}"/>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1251" name="Rectangle 3">
            <a:extLst>
              <a:ext uri="{FF2B5EF4-FFF2-40B4-BE49-F238E27FC236}">
                <a16:creationId xmlns:a16="http://schemas.microsoft.com/office/drawing/2014/main" id="{79D565A2-4717-4AB8-922C-A3FD94D64EC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r>
              <a:rPr lang="en-US" altLang="en-US" dirty="0">
                <a:latin typeface="Arial" panose="020B0604020202020204" pitchFamily="34" charset="0"/>
                <a:ea typeface="MS PGothic" panose="020B0600070205080204" pitchFamily="34" charset="-128"/>
              </a:rPr>
              <a:t>+Sometimes increased interest and initiation without ability to follow through</a:t>
            </a:r>
          </a:p>
          <a:p>
            <a:pPr eaLnBrk="1" hangingPunct="1">
              <a:spcBef>
                <a:spcPct val="50000"/>
              </a:spcBef>
            </a:pPr>
            <a:endParaRPr lang="en-US" altLang="en-US" sz="1600" i="1" dirty="0">
              <a:latin typeface="Arial" panose="020B0604020202020204" pitchFamily="34" charset="0"/>
              <a:ea typeface="MS PGothic" panose="020B0600070205080204" pitchFamily="34" charset="-128"/>
            </a:endParaRPr>
          </a:p>
          <a:p>
            <a:pPr eaLnBrk="1" hangingPunct="1">
              <a:spcBef>
                <a:spcPct val="50000"/>
              </a:spcBef>
            </a:pPr>
            <a:r>
              <a:rPr lang="en-US" altLang="en-US" sz="1600" i="1" dirty="0">
                <a:latin typeface="Arial" panose="020B0604020202020204" pitchFamily="34" charset="0"/>
                <a:ea typeface="MS PGothic" panose="020B0600070205080204" pitchFamily="34" charset="-128"/>
              </a:rPr>
              <a:t>Miller et al., 1986; </a:t>
            </a:r>
            <a:r>
              <a:rPr lang="en-US" altLang="en-US" sz="1600" i="1" dirty="0" err="1">
                <a:latin typeface="Arial" panose="020B0604020202020204" pitchFamily="34" charset="0"/>
                <a:ea typeface="MS PGothic" panose="020B0600070205080204" pitchFamily="34" charset="-128"/>
              </a:rPr>
              <a:t>Zencius</a:t>
            </a:r>
            <a:r>
              <a:rPr lang="en-US" altLang="en-US" sz="1600" i="1" dirty="0">
                <a:latin typeface="Arial" panose="020B0604020202020204" pitchFamily="34" charset="0"/>
                <a:ea typeface="MS PGothic" panose="020B0600070205080204" pitchFamily="34" charset="-128"/>
              </a:rPr>
              <a:t> et al., 1990) </a:t>
            </a: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+Review:  lit sparse, case studies, difficult to generalize</a:t>
            </a:r>
          </a:p>
          <a:p>
            <a:pPr eaLnBrk="1" hangingPunct="1">
              <a:spcBef>
                <a:spcPct val="0"/>
              </a:spcBef>
            </a:pPr>
            <a:r>
              <a:rPr lang="en-US" altLang="en-US" dirty="0">
                <a:latin typeface="Arial" panose="020B0604020202020204" pitchFamily="34" charset="0"/>
                <a:ea typeface="MS PGothic" panose="020B0600070205080204" pitchFamily="34" charset="-128"/>
              </a:rPr>
              <a:t>+</a:t>
            </a:r>
            <a:r>
              <a:rPr lang="en-US" altLang="en-US" dirty="0" err="1">
                <a:latin typeface="Arial" panose="020B0604020202020204" pitchFamily="34" charset="0"/>
                <a:ea typeface="MS PGothic" panose="020B0600070205080204" pitchFamily="34" charset="-128"/>
              </a:rPr>
              <a:t>Aloni</a:t>
            </a:r>
            <a:r>
              <a:rPr lang="en-US" altLang="en-US" dirty="0">
                <a:latin typeface="Arial" panose="020B0604020202020204" pitchFamily="34" charset="0"/>
                <a:ea typeface="MS PGothic" panose="020B0600070205080204" pitchFamily="34" charset="-128"/>
              </a:rPr>
              <a:t> &amp; Katz (1999) review: unable to differentiate between primary and secondary sexual problems after TBI</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3684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ED338DF1-C82C-DD45-831D-01EE85AD8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C280D521-E33A-D347-B200-2FB8924155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your patient is in front of you. They are a person, and they are going to have many different facets of themselves that make up who they are. One aspect of your patient is gender. And this is the Gender Unicorn, who is a sweet infographic to help explain the different parts of gender, such as:</a:t>
            </a:r>
          </a:p>
          <a:p>
            <a:endParaRPr lang="en-US" altLang="en-US" dirty="0"/>
          </a:p>
          <a:p>
            <a:pPr marL="171450" indent="-171450">
              <a:buFontTx/>
              <a:buChar char="-"/>
            </a:pPr>
            <a:r>
              <a:rPr lang="en-US" altLang="en-US" b="1" dirty="0"/>
              <a:t>Gender identify – </a:t>
            </a:r>
            <a:r>
              <a:rPr lang="en-US" sz="1200" b="0" i="0" kern="1200" dirty="0">
                <a:solidFill>
                  <a:schemeClr val="tx1"/>
                </a:solidFill>
                <a:effectLst/>
                <a:latin typeface="+mn-lt"/>
                <a:ea typeface="+mn-ea"/>
                <a:cs typeface="+mn-cs"/>
              </a:rPr>
              <a:t>a person’s internal sense of being male, female, neither of these, both, or another gender(s).</a:t>
            </a:r>
          </a:p>
          <a:p>
            <a:pPr marL="171450" indent="-171450">
              <a:buFontTx/>
              <a:buChar char="-"/>
            </a:pPr>
            <a:r>
              <a:rPr lang="en-US" altLang="en-US" sz="1200" b="1" i="0" kern="1200" dirty="0">
                <a:solidFill>
                  <a:schemeClr val="tx1"/>
                </a:solidFill>
                <a:effectLst/>
                <a:latin typeface="+mn-lt"/>
                <a:ea typeface="+mn-ea"/>
                <a:cs typeface="+mn-cs"/>
              </a:rPr>
              <a:t>Gender expression – </a:t>
            </a:r>
            <a:r>
              <a:rPr lang="en-US" altLang="en-US" sz="1200" b="0" i="0" kern="1200" dirty="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physical manifestation of one’s gender identity through clothing, hairstyle, voice, body shape, etc. </a:t>
            </a:r>
          </a:p>
          <a:p>
            <a:pPr marL="171450" indent="-171450">
              <a:buFontTx/>
              <a:buChar char="-"/>
            </a:pPr>
            <a:r>
              <a:rPr lang="en-US" sz="1200" b="1" i="0" kern="1200" dirty="0">
                <a:solidFill>
                  <a:schemeClr val="tx1"/>
                </a:solidFill>
                <a:effectLst/>
                <a:latin typeface="+mn-lt"/>
                <a:ea typeface="+mn-ea"/>
                <a:cs typeface="+mn-cs"/>
              </a:rPr>
              <a:t>Sex Assigned at Birth:</a:t>
            </a:r>
            <a:r>
              <a:rPr lang="en-US" sz="1200" b="0" i="0" kern="1200" dirty="0">
                <a:solidFill>
                  <a:schemeClr val="tx1"/>
                </a:solidFill>
                <a:effectLst/>
                <a:latin typeface="+mn-lt"/>
                <a:ea typeface="+mn-ea"/>
                <a:cs typeface="+mn-cs"/>
              </a:rPr>
              <a:t> The assignment and classification of people as male, female, intersex, or another sex based on a combination of anatomy, hormones, chromosomes. </a:t>
            </a:r>
          </a:p>
          <a:p>
            <a:pPr marL="171450" indent="-171450">
              <a:buFontTx/>
              <a:buChar char="-"/>
            </a:pPr>
            <a:r>
              <a:rPr lang="en-US" sz="1200" b="1" i="0" kern="1200" dirty="0">
                <a:solidFill>
                  <a:schemeClr val="tx1"/>
                </a:solidFill>
                <a:effectLst/>
                <a:latin typeface="+mn-lt"/>
                <a:ea typeface="+mn-ea"/>
                <a:cs typeface="+mn-cs"/>
              </a:rPr>
              <a:t>Physically Attracted To:</a:t>
            </a:r>
            <a:r>
              <a:rPr lang="en-US" sz="1200" b="0" i="0" kern="1200" dirty="0">
                <a:solidFill>
                  <a:schemeClr val="tx1"/>
                </a:solidFill>
                <a:effectLst/>
                <a:latin typeface="+mn-lt"/>
                <a:ea typeface="+mn-ea"/>
                <a:cs typeface="+mn-cs"/>
              </a:rPr>
              <a:t> Sexual orientation. </a:t>
            </a:r>
          </a:p>
          <a:p>
            <a:pPr marL="171450" indent="-171450">
              <a:buFontTx/>
              <a:buChar char="-"/>
            </a:pPr>
            <a:r>
              <a:rPr lang="en-US" sz="1200" b="1" i="0" kern="1200" dirty="0">
                <a:solidFill>
                  <a:schemeClr val="tx1"/>
                </a:solidFill>
                <a:effectLst/>
                <a:latin typeface="+mn-lt"/>
                <a:ea typeface="+mn-ea"/>
                <a:cs typeface="+mn-cs"/>
              </a:rPr>
              <a:t>Emotionally Attracted To:</a:t>
            </a:r>
            <a:r>
              <a:rPr lang="en-US" sz="1200" b="0" i="0" kern="1200" dirty="0">
                <a:solidFill>
                  <a:schemeClr val="tx1"/>
                </a:solidFill>
                <a:effectLst/>
                <a:latin typeface="+mn-lt"/>
                <a:ea typeface="+mn-ea"/>
                <a:cs typeface="+mn-cs"/>
              </a:rPr>
              <a:t> Romantic/emotional orientation. There are other types of attraction related to gender such as aesthetical or platonic. </a:t>
            </a:r>
          </a:p>
          <a:p>
            <a:pPr marL="171450" indent="-171450">
              <a:buFontTx/>
              <a:buChar char="-"/>
            </a:pPr>
            <a:endParaRPr lang="en-US" altLang="en-US" dirty="0"/>
          </a:p>
          <a:p>
            <a:r>
              <a:rPr lang="en-US" altLang="en-US" dirty="0"/>
              <a:t>So, going back to the patient in front of you, they had a gender identity before whatever happened to them happened that brought them in for your clinical visit and they will continue to have a gender identity after injury. This is an individual process for each patient to navigate their overall identity, including gender, in the context of this new injury or way of functioning. </a:t>
            </a:r>
          </a:p>
          <a:p>
            <a:endParaRPr lang="en-US" altLang="en-US" dirty="0"/>
          </a:p>
          <a:p>
            <a:r>
              <a:rPr lang="en-US" altLang="en-US" dirty="0"/>
              <a:t>You can learn more at https://</a:t>
            </a:r>
            <a:r>
              <a:rPr lang="en-US" altLang="en-US" dirty="0" err="1"/>
              <a:t>transstudent.org</a:t>
            </a:r>
            <a:r>
              <a:rPr lang="en-US" altLang="en-US" dirty="0"/>
              <a:t>/gender/</a:t>
            </a:r>
          </a:p>
        </p:txBody>
      </p:sp>
      <p:sp>
        <p:nvSpPr>
          <p:cNvPr id="82947" name="Slide Number Placeholder 3">
            <a:extLst>
              <a:ext uri="{FF2B5EF4-FFF2-40B4-BE49-F238E27FC236}">
                <a16:creationId xmlns:a16="http://schemas.microsoft.com/office/drawing/2014/main" id="{E851A8CB-6EF4-4C44-96E9-B9779F2DDD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B1F5CA1-EC04-2F43-8F93-777A7A99176F}" type="slidenum">
              <a:rPr lang="en-US" altLang="en-US" smtClean="0"/>
              <a:pPr/>
              <a:t>6</a:t>
            </a:fld>
            <a:endParaRPr lang="en-US" altLang="en-US"/>
          </a:p>
        </p:txBody>
      </p:sp>
    </p:spTree>
    <p:extLst>
      <p:ext uri="{BB962C8B-B14F-4D97-AF65-F5344CB8AC3E}">
        <p14:creationId xmlns:p14="http://schemas.microsoft.com/office/powerpoint/2010/main" val="209922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important thing to take away from this is that sexual adjustment can POSSIBLY be affected by these things, but there may be other factors that these affecting your patient’s sexual experiences, or none of these things may be happening. So, the most important thing is to remember that everyone is likely experiencing sexual adjustment differently, and you don’t need to remember all of these factors, you just need to ask. </a:t>
            </a:r>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25</a:t>
            </a:fld>
            <a:endParaRPr lang="en-US"/>
          </a:p>
        </p:txBody>
      </p:sp>
    </p:spTree>
    <p:extLst>
      <p:ext uri="{BB962C8B-B14F-4D97-AF65-F5344CB8AC3E}">
        <p14:creationId xmlns:p14="http://schemas.microsoft.com/office/powerpoint/2010/main" val="3951437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3221B-182A-467C-9763-B099843F194C}" type="slidenum">
              <a:rPr lang="en-US" smtClean="0"/>
              <a:t>26</a:t>
            </a:fld>
            <a:endParaRPr lang="en-US"/>
          </a:p>
        </p:txBody>
      </p:sp>
    </p:spTree>
    <p:extLst>
      <p:ext uri="{BB962C8B-B14F-4D97-AF65-F5344CB8AC3E}">
        <p14:creationId xmlns:p14="http://schemas.microsoft.com/office/powerpoint/2010/main" val="152011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1">
            <a:extLst>
              <a:ext uri="{FF2B5EF4-FFF2-40B4-BE49-F238E27FC236}">
                <a16:creationId xmlns:a16="http://schemas.microsoft.com/office/drawing/2014/main" id="{A64E1C08-F634-A04F-9E7C-216F15D6BA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780FCC6-9CBD-F24A-9BFA-402463341947}" type="slidenum">
              <a:rPr lang="en-US" altLang="en-US" smtClean="0"/>
              <a:pPr/>
              <a:t>27</a:t>
            </a:fld>
            <a:endParaRPr lang="en-US" altLang="en-US"/>
          </a:p>
        </p:txBody>
      </p:sp>
      <p:sp>
        <p:nvSpPr>
          <p:cNvPr id="69634" name="Rectangle 2">
            <a:extLst>
              <a:ext uri="{FF2B5EF4-FFF2-40B4-BE49-F238E27FC236}">
                <a16:creationId xmlns:a16="http://schemas.microsoft.com/office/drawing/2014/main" id="{5D51B587-4B08-E343-9DF3-B18D31C79A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623D328A-5948-CE48-A082-32D6C63551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51969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a:extLst>
              <a:ext uri="{FF2B5EF4-FFF2-40B4-BE49-F238E27FC236}">
                <a16:creationId xmlns:a16="http://schemas.microsoft.com/office/drawing/2014/main" id="{ED187F89-AD26-1B47-BD36-23660093A8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8B421B-81F2-5045-8BF4-4942FF8A1B31}" type="slidenum">
              <a:rPr lang="en-US" altLang="en-US" smtClean="0"/>
              <a:pPr/>
              <a:t>29</a:t>
            </a:fld>
            <a:endParaRPr lang="en-US" altLang="en-US"/>
          </a:p>
        </p:txBody>
      </p:sp>
      <p:sp>
        <p:nvSpPr>
          <p:cNvPr id="57346" name="Rectangle 2">
            <a:extLst>
              <a:ext uri="{FF2B5EF4-FFF2-40B4-BE49-F238E27FC236}">
                <a16:creationId xmlns:a16="http://schemas.microsoft.com/office/drawing/2014/main" id="{B63E85BF-8ACA-A34C-842B-81988937E3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866F1B89-D2C1-D043-9000-F6D37EF8E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23054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BA4FE7BD-AE1B-444E-879D-8EBAA3839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280CB5DF-581E-094B-A1A1-B282792E5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+P: responsibility lies w/HCP; and one of the most critical parts of this is to ask EVERYONE and make information about healthy sexuality available to all people regardless of age or the presence of a partner. </a:t>
            </a:r>
          </a:p>
          <a:p>
            <a:pPr eaLnBrk="1" hangingPunct="1">
              <a:spcBef>
                <a:spcPct val="0"/>
              </a:spcBef>
            </a:pPr>
            <a:r>
              <a:rPr lang="en-US" altLang="en-US" dirty="0">
                <a:latin typeface="Arial" panose="020B0604020202020204" pitchFamily="34" charset="0"/>
              </a:rPr>
              <a:t>	- Pts often think it is inappropriate to ask or assume there is no hope for having sexual activity after their disability; </a:t>
            </a:r>
          </a:p>
          <a:p>
            <a:pPr eaLnBrk="1" hangingPunct="1">
              <a:spcBef>
                <a:spcPct val="0"/>
              </a:spcBef>
            </a:pPr>
            <a:r>
              <a:rPr lang="en-US" altLang="en-US" dirty="0">
                <a:latin typeface="Arial" panose="020B0604020202020204" pitchFamily="34" charset="0"/>
              </a:rPr>
              <a:t>	- but anyone who feels comfortable w/the topic can do this; </a:t>
            </a:r>
          </a:p>
          <a:p>
            <a:pPr eaLnBrk="1" hangingPunct="1">
              <a:spcBef>
                <a:spcPct val="0"/>
              </a:spcBef>
            </a:pPr>
            <a:r>
              <a:rPr lang="en-US" altLang="en-US" dirty="0">
                <a:latin typeface="Arial" panose="020B0604020202020204" pitchFamily="34" charset="0"/>
              </a:rPr>
              <a:t>	- bringing up topic gives permission to ask questions, have interest; permission to explore, experiment  </a:t>
            </a:r>
            <a:endParaRPr lang="en-US" altLang="en-US" dirty="0"/>
          </a:p>
          <a:p>
            <a:endParaRPr lang="en-US" altLang="en-US" dirty="0"/>
          </a:p>
          <a:p>
            <a:r>
              <a:rPr lang="en-US" altLang="en-US" dirty="0"/>
              <a:t>For example, I ask all my patients with a new brain injury about their sexuality, “is it okay if I ask these questions to you now?’ or ‘My patients with TBI often have questions about how TBI may affect their sex life. What questions, if any, have come up for you since this happened?”</a:t>
            </a:r>
          </a:p>
        </p:txBody>
      </p:sp>
      <p:sp>
        <p:nvSpPr>
          <p:cNvPr id="89091" name="Slide Number Placeholder 3">
            <a:extLst>
              <a:ext uri="{FF2B5EF4-FFF2-40B4-BE49-F238E27FC236}">
                <a16:creationId xmlns:a16="http://schemas.microsoft.com/office/drawing/2014/main" id="{5FF32A16-E319-7D46-B21E-0CAE4C501F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82167F-39A6-CE4A-8E11-2EC663062CA5}" type="slidenum">
              <a:rPr lang="en-US" altLang="en-US" smtClean="0"/>
              <a:pPr/>
              <a:t>30</a:t>
            </a:fld>
            <a:endParaRPr lang="en-US" altLang="en-US"/>
          </a:p>
        </p:txBody>
      </p:sp>
    </p:spTree>
    <p:extLst>
      <p:ext uri="{BB962C8B-B14F-4D97-AF65-F5344CB8AC3E}">
        <p14:creationId xmlns:p14="http://schemas.microsoft.com/office/powerpoint/2010/main" val="398087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C2EEAC9-7D18-2441-B4DB-9F6FC73B8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C3031726-4270-F549-BD7F-856666D96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It’s not quite the format to do this, but you should test it out w/ a colleague or anyone willing, honestly! Any practice just helps you get comfortable w/ the language, wording, topic in general</a:t>
            </a:r>
          </a:p>
        </p:txBody>
      </p:sp>
      <p:sp>
        <p:nvSpPr>
          <p:cNvPr id="91139" name="Slide Number Placeholder 3">
            <a:extLst>
              <a:ext uri="{FF2B5EF4-FFF2-40B4-BE49-F238E27FC236}">
                <a16:creationId xmlns:a16="http://schemas.microsoft.com/office/drawing/2014/main" id="{5A643453-43B4-7941-BFF1-EC50565F4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5AFE95-E366-F544-A4B2-98AC678B881A}" type="slidenum">
              <a:rPr lang="en-US" altLang="en-US" smtClean="0"/>
              <a:pPr/>
              <a:t>31</a:t>
            </a:fld>
            <a:endParaRPr lang="en-US" altLang="en-US"/>
          </a:p>
        </p:txBody>
      </p:sp>
    </p:spTree>
    <p:extLst>
      <p:ext uri="{BB962C8B-B14F-4D97-AF65-F5344CB8AC3E}">
        <p14:creationId xmlns:p14="http://schemas.microsoft.com/office/powerpoint/2010/main" val="308340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C2EEAC9-7D18-2441-B4DB-9F6FC73B8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C3031726-4270-F549-BD7F-856666D96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your colleagues what questions come up for them regularly and what they tell patients. </a:t>
            </a:r>
          </a:p>
          <a:p>
            <a:r>
              <a:rPr lang="en-US" altLang="en-US" dirty="0"/>
              <a:t>You can learn some great techniques from the people you work with. </a:t>
            </a:r>
          </a:p>
        </p:txBody>
      </p:sp>
      <p:sp>
        <p:nvSpPr>
          <p:cNvPr id="91139" name="Slide Number Placeholder 3">
            <a:extLst>
              <a:ext uri="{FF2B5EF4-FFF2-40B4-BE49-F238E27FC236}">
                <a16:creationId xmlns:a16="http://schemas.microsoft.com/office/drawing/2014/main" id="{5A643453-43B4-7941-BFF1-EC50565F4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5AFE95-E366-F544-A4B2-98AC678B881A}" type="slidenum">
              <a:rPr lang="en-US" altLang="en-US" smtClean="0"/>
              <a:pPr/>
              <a:t>32</a:t>
            </a:fld>
            <a:endParaRPr lang="en-US" altLang="en-US"/>
          </a:p>
        </p:txBody>
      </p:sp>
    </p:spTree>
    <p:extLst>
      <p:ext uri="{BB962C8B-B14F-4D97-AF65-F5344CB8AC3E}">
        <p14:creationId xmlns:p14="http://schemas.microsoft.com/office/powerpoint/2010/main" val="2473715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864D29C-532C-4F6D-B232-DAD7E04B6B51}"/>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6019" name="Rectangle 3">
            <a:extLst>
              <a:ext uri="{FF2B5EF4-FFF2-40B4-BE49-F238E27FC236}">
                <a16:creationId xmlns:a16="http://schemas.microsoft.com/office/drawing/2014/main" id="{13F02DBD-3F5E-4EEB-8920-DA749EA20872}"/>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r>
              <a:rPr lang="en-US" dirty="0"/>
              <a:t>Can be done by most professionals</a:t>
            </a:r>
          </a:p>
          <a:p>
            <a:pPr eaLnBrk="1" fontAlgn="auto" hangingPunct="1">
              <a:spcBef>
                <a:spcPts val="0"/>
              </a:spcBef>
              <a:spcAft>
                <a:spcPts val="0"/>
              </a:spcAf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+LI:  Limited Information means the broader strokes, more general education. Provide info, clarify, dispel myths---Need to know what you are talking about; Will it hurt him to have sex?  Can sex cause a stroke?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2" charset="-128"/>
              </a:rPr>
              <a:t>You may be just be able to provide a menu of options for certain problems, even if you don’t know the specifics, and then have a referral idea in case they have additional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2" charset="-128"/>
              </a:rPr>
              <a:t>e.g., that there are a number of treatments for erectile problems: penile implants, injections, vacuum pumps,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112"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12529"/>
                </a:solidFill>
                <a:effectLst/>
                <a:latin typeface="Raleway" pitchFamily="2" charset="0"/>
                <a:ea typeface="ＭＳ Ｐゴシック" pitchFamily="-112" charset="-128"/>
              </a:rPr>
              <a:t>Depending on what kind of physical concerns a patient has – and especially if they haven’t had a good medical work up, it is important to recommend that they have </a:t>
            </a:r>
            <a:r>
              <a:rPr lang="en-US" b="0" i="0" dirty="0">
                <a:solidFill>
                  <a:srgbClr val="212529"/>
                </a:solidFill>
                <a:effectLst/>
                <a:latin typeface="Raleway" pitchFamily="2" charset="0"/>
              </a:rPr>
              <a:t>a comprehensive medical exam, which could include lab tests (urine, blood work) or more specific exams (gynecology or urology). </a:t>
            </a:r>
            <a:endParaRPr lang="en-US" sz="1200" dirty="0">
              <a:ea typeface="ＭＳ Ｐゴシック" pitchFamily="-112"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112"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774442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C2EEAC9-7D18-2441-B4DB-9F6FC73B8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C3031726-4270-F549-BD7F-856666D96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spcBef>
                <a:spcPts val="600"/>
              </a:spcBef>
            </a:pPr>
            <a:r>
              <a:rPr lang="en-US" sz="1200" b="0" i="0" dirty="0">
                <a:solidFill>
                  <a:srgbClr val="08090A"/>
                </a:solidFill>
                <a:effectLst/>
                <a:latin typeface="Open Sans" panose="020B0606030504020204" pitchFamily="34" charset="0"/>
              </a:rPr>
              <a:t>Nick writes: “The only way that your doctor is going to have the information about your situation following injury is if it is provided by you, or someone on your behalf. Since the doctor may not inquire about it, as a part of the history, and since it is important to provide complete information, the following is suggested. It is suggested that you actually make a copy of this form, fill it out, and hand it to your doctor at your next appointment to start the conversation that may lead to a more fulfilling life for you and your partner.”</a:t>
            </a:r>
          </a:p>
        </p:txBody>
      </p:sp>
      <p:sp>
        <p:nvSpPr>
          <p:cNvPr id="91139" name="Slide Number Placeholder 3">
            <a:extLst>
              <a:ext uri="{FF2B5EF4-FFF2-40B4-BE49-F238E27FC236}">
                <a16:creationId xmlns:a16="http://schemas.microsoft.com/office/drawing/2014/main" id="{5A643453-43B4-7941-BFF1-EC50565F4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5AFE95-E366-F544-A4B2-98AC678B881A}" type="slidenum">
              <a:rPr lang="en-US" altLang="en-US" smtClean="0"/>
              <a:pPr/>
              <a:t>34</a:t>
            </a:fld>
            <a:endParaRPr lang="en-US" altLang="en-US"/>
          </a:p>
        </p:txBody>
      </p:sp>
    </p:spTree>
    <p:extLst>
      <p:ext uri="{BB962C8B-B14F-4D97-AF65-F5344CB8AC3E}">
        <p14:creationId xmlns:p14="http://schemas.microsoft.com/office/powerpoint/2010/main" val="958322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C2EEAC9-7D18-2441-B4DB-9F6FC73B8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C3031726-4270-F549-BD7F-856666D96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08090A"/>
                </a:solidFill>
                <a:effectLst/>
                <a:latin typeface="Open Sans" panose="020B0606030504020204" pitchFamily="34" charset="0"/>
              </a:rPr>
              <a:t>“Any other information that you think would be helpful for the doctor should be written down and given to the doctor.</a:t>
            </a:r>
          </a:p>
          <a:p>
            <a:pPr algn="l"/>
            <a:r>
              <a:rPr lang="en-US" b="0" i="0" dirty="0">
                <a:solidFill>
                  <a:srgbClr val="08090A"/>
                </a:solidFill>
                <a:effectLst/>
                <a:latin typeface="Open Sans" panose="020B0606030504020204" pitchFamily="34" charset="0"/>
              </a:rPr>
              <a:t>This should help break the ice about any discussion of sexual dysfunction.”</a:t>
            </a:r>
          </a:p>
          <a:p>
            <a:pPr algn="l"/>
            <a:r>
              <a:rPr lang="en-US" b="0" i="0" dirty="0">
                <a:solidFill>
                  <a:srgbClr val="08090A"/>
                </a:solidFill>
                <a:effectLst/>
                <a:latin typeface="Open Sans" panose="020B0606030504020204" pitchFamily="34" charset="0"/>
              </a:rPr>
              <a:t>https://www.neuroskills.com/brain-injury/brain-injury-overview/sexual-dysfunction-following-brain-injury/</a:t>
            </a:r>
          </a:p>
          <a:p>
            <a:pPr algn="l"/>
            <a:endParaRPr lang="en-US" b="0" i="0" dirty="0">
              <a:solidFill>
                <a:srgbClr val="08090A"/>
              </a:solidFill>
              <a:effectLst/>
              <a:latin typeface="Open Sans" panose="020B0606030504020204" pitchFamily="34" charset="0"/>
            </a:endParaRPr>
          </a:p>
          <a:p>
            <a:pPr algn="l">
              <a:spcBef>
                <a:spcPts val="600"/>
              </a:spcBef>
            </a:pPr>
            <a:endParaRPr lang="en-US" sz="1200" b="0" i="0" dirty="0">
              <a:solidFill>
                <a:srgbClr val="08090A"/>
              </a:solidFill>
              <a:effectLst/>
              <a:latin typeface="Open Sans" panose="020B0606030504020204" pitchFamily="34" charset="0"/>
            </a:endParaRPr>
          </a:p>
        </p:txBody>
      </p:sp>
      <p:sp>
        <p:nvSpPr>
          <p:cNvPr id="91139" name="Slide Number Placeholder 3">
            <a:extLst>
              <a:ext uri="{FF2B5EF4-FFF2-40B4-BE49-F238E27FC236}">
                <a16:creationId xmlns:a16="http://schemas.microsoft.com/office/drawing/2014/main" id="{5A643453-43B4-7941-BFF1-EC50565F4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5AFE95-E366-F544-A4B2-98AC678B881A}" type="slidenum">
              <a:rPr lang="en-US" altLang="en-US" smtClean="0"/>
              <a:pPr/>
              <a:t>35</a:t>
            </a:fld>
            <a:endParaRPr lang="en-US" altLang="en-US"/>
          </a:p>
        </p:txBody>
      </p:sp>
    </p:spTree>
    <p:extLst>
      <p:ext uri="{BB962C8B-B14F-4D97-AF65-F5344CB8AC3E}">
        <p14:creationId xmlns:p14="http://schemas.microsoft.com/office/powerpoint/2010/main" val="27990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DDD80A16-C55C-594A-B36D-8CD109D00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C5A5DC-BBE1-3B4D-A478-6F6DB04C5479}" type="slidenum">
              <a:rPr lang="en-US" altLang="en-US" smtClean="0"/>
              <a:pPr/>
              <a:t>7</a:t>
            </a:fld>
            <a:endParaRPr lang="en-US" altLang="en-US"/>
          </a:p>
        </p:txBody>
      </p:sp>
      <p:sp>
        <p:nvSpPr>
          <p:cNvPr id="22530" name="Rectangle 2">
            <a:extLst>
              <a:ext uri="{FF2B5EF4-FFF2-40B4-BE49-F238E27FC236}">
                <a16:creationId xmlns:a16="http://schemas.microsoft.com/office/drawing/2014/main" id="{2624C1E3-183B-D242-925F-A35C372E92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7A073A25-9E62-2147-B830-3BE237F183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Sexuality is a combination of many factors. Gender is part of this, sex, feelings, behaviors, and sexuality is influenced by our experiences, legal, political and cultural contexts, etc. Each of us expresses sexuality differently. And everyone has sex differently at baseline – sex with a partner, no sex, solo sex, identifying as asexual. </a:t>
            </a:r>
          </a:p>
          <a:p>
            <a:pPr eaLnBrk="1" hangingPunct="1">
              <a:spcBef>
                <a:spcPct val="0"/>
              </a:spcBef>
            </a:pPr>
            <a:endParaRPr lang="en-US" altLang="en-US" dirty="0"/>
          </a:p>
          <a:p>
            <a:pPr eaLnBrk="1" hangingPunct="1">
              <a:spcBef>
                <a:spcPct val="0"/>
              </a:spcBef>
            </a:pPr>
            <a:r>
              <a:rPr lang="en-US" altLang="en-US" dirty="0"/>
              <a:t>Think of your last two relationships – sex was probably really different between them because your interactions were different. </a:t>
            </a:r>
          </a:p>
          <a:p>
            <a:pPr eaLnBrk="1" hangingPunct="1">
              <a:spcBef>
                <a:spcPct val="0"/>
              </a:spcBef>
            </a:pPr>
            <a:endParaRPr lang="en-US" altLang="en-US" dirty="0"/>
          </a:p>
          <a:p>
            <a:pPr eaLnBrk="1" hangingPunct="1">
              <a:spcBef>
                <a:spcPct val="0"/>
              </a:spcBef>
            </a:pPr>
            <a:r>
              <a:rPr lang="en-US" altLang="en-US" dirty="0"/>
              <a:t>So, sex also changes through the lifespan, because of experiences, different interactions, etc. And your patient’s sexuality – or asexuality – may or may not have been affected their injury.</a:t>
            </a:r>
          </a:p>
          <a:p>
            <a:pPr eaLnBrk="1" hangingPunct="1">
              <a:spcBef>
                <a:spcPct val="0"/>
              </a:spcBef>
            </a:pPr>
            <a:endParaRPr lang="en-US" altLang="en-US" dirty="0"/>
          </a:p>
          <a:p>
            <a:pPr eaLnBrk="1" hangingPunct="1">
              <a:spcBef>
                <a:spcPct val="0"/>
              </a:spcBef>
            </a:pPr>
            <a:r>
              <a:rPr lang="en-US" altLang="en-US" dirty="0"/>
              <a:t>Sexuality, to put it simply, is complicated.</a:t>
            </a:r>
          </a:p>
        </p:txBody>
      </p:sp>
    </p:spTree>
    <p:extLst>
      <p:ext uri="{BB962C8B-B14F-4D97-AF65-F5344CB8AC3E}">
        <p14:creationId xmlns:p14="http://schemas.microsoft.com/office/powerpoint/2010/main" val="1746165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7770EF6-A9AE-4175-A6EC-8B8B2DB9C60C}"/>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5" name="Rectangle 3">
            <a:extLst>
              <a:ext uri="{FF2B5EF4-FFF2-40B4-BE49-F238E27FC236}">
                <a16:creationId xmlns:a16="http://schemas.microsoft.com/office/drawing/2014/main" id="{CA118981-8429-4715-B576-88E0DC98AA9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Back to the PLISSIT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+SS:  This is the point at which providers may need more skill. The rule is that you provide specific suggestions related to particular problem or question--</a:t>
            </a:r>
            <a:r>
              <a:rPr lang="en-US" altLang="ja-JP" dirty="0">
                <a:latin typeface="Arial" panose="020B0604020202020204" pitchFamily="34" charset="0"/>
              </a:rPr>
              <a:t>Need to have assessed person</a:t>
            </a:r>
            <a:r>
              <a:rPr lang="ja-JP" altLang="en-US" dirty="0">
                <a:latin typeface="Arial" panose="020B0604020202020204" pitchFamily="34" charset="0"/>
              </a:rPr>
              <a:t>’</a:t>
            </a:r>
            <a:r>
              <a:rPr lang="en-US" altLang="ja-JP" dirty="0">
                <a:latin typeface="Arial" panose="020B0604020202020204" pitchFamily="34" charset="0"/>
              </a:rPr>
              <a:t>s history before making suggestions re: sexual behavior;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You don</a:t>
            </a:r>
            <a:r>
              <a:rPr lang="ja-JP" altLang="en-US" dirty="0">
                <a:latin typeface="Arial" pitchFamily="34" charset="0"/>
              </a:rPr>
              <a:t>’</a:t>
            </a:r>
            <a:r>
              <a:rPr lang="en-US" altLang="ja-JP" dirty="0">
                <a:latin typeface="Arial" panose="020B0604020202020204" pitchFamily="34" charset="0"/>
              </a:rPr>
              <a:t>t want to get people in trouble with their religious or moral beliefs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Arial" panose="020B0604020202020204" pitchFamily="34" charset="0"/>
            </a:endParaRPr>
          </a:p>
          <a:p>
            <a:pPr eaLnBrk="1" fontAlgn="auto" hangingPunct="1">
              <a:spcBef>
                <a:spcPts val="0"/>
              </a:spcBef>
              <a:spcAft>
                <a:spcPts val="0"/>
              </a:spcAft>
              <a:defRPr/>
            </a:pP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403902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F41BAC28-80FD-6E48-A21F-D0EF066FAE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5952F5-8C81-6145-A5E7-C6AFAC467FF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+IT:  when the relationship or personal problems are the barrier:  need have training in therapies for individual/couples </a:t>
            </a:r>
          </a:p>
          <a:p>
            <a:pPr>
              <a:defRPr/>
            </a:pPr>
            <a:endParaRPr lang="en-US" dirty="0"/>
          </a:p>
          <a:p>
            <a:pPr>
              <a:defRPr/>
            </a:pPr>
            <a:r>
              <a:rPr lang="en-US" dirty="0"/>
              <a:t>Sensate focus – this is a technique developed by Masters and Johnson that involves directing people’s attention towards sensory perceptions and sensuality, rather than on goal-oriented behavior focused on the genitals and penetrative sex</a:t>
            </a:r>
          </a:p>
          <a:p>
            <a:pPr marL="171450" indent="-171450">
              <a:buFontTx/>
              <a:buChar char="-"/>
              <a:defRPr/>
            </a:pPr>
            <a:r>
              <a:rPr lang="en-US" dirty="0"/>
              <a:t>Includes the paradoxical contract of agreeing not to have sex for the duration of therapy, so the pressure of sex is off the table. </a:t>
            </a:r>
          </a:p>
          <a:p>
            <a:pPr marL="171450" indent="-171450">
              <a:buFontTx/>
              <a:buChar char="-"/>
              <a:defRPr/>
            </a:pPr>
            <a:endParaRPr lang="en-US" dirty="0"/>
          </a:p>
          <a:p>
            <a:pPr marL="171450" indent="-171450">
              <a:buFontTx/>
              <a:buChar char="-"/>
              <a:defRPr/>
            </a:pPr>
            <a:r>
              <a:rPr lang="en-US" dirty="0"/>
              <a:t>A review (</a:t>
            </a:r>
            <a:r>
              <a:rPr lang="en-US" dirty="0" err="1"/>
              <a:t>Linschoten</a:t>
            </a:r>
            <a:r>
              <a:rPr lang="en-US" dirty="0"/>
              <a:t>, Weiner, &amp; Avery-Clark, 2015, Sensate focus: A critical literature review, </a:t>
            </a:r>
            <a:r>
              <a:rPr lang="en-US" i="1" dirty="0"/>
              <a:t>Sexual and Relationship Therapy, </a:t>
            </a:r>
            <a:r>
              <a:rPr lang="en-US" i="0" dirty="0"/>
              <a:t>http://dx.doi.org/10.1080/14681994.2015.1127909) r</a:t>
            </a:r>
            <a:r>
              <a:rPr lang="en-US" dirty="0"/>
              <a:t>eports the following: “The research on the efficacy of Sensate Focus with clients diagnosed with intellectual and developmental disabilities indicates limited but encouraging results.” from Tepper (200), </a:t>
            </a:r>
            <a:r>
              <a:rPr lang="en-US" dirty="0" err="1"/>
              <a:t>Espie</a:t>
            </a:r>
            <a:r>
              <a:rPr lang="en-US" dirty="0"/>
              <a:t> (1999), Melby (2011) </a:t>
            </a:r>
          </a:p>
          <a:p>
            <a:pPr marL="171450" indent="-171450">
              <a:buFontTx/>
              <a:buChar char="-"/>
              <a:defRPr/>
            </a:pPr>
            <a:endParaRPr lang="en-US" dirty="0"/>
          </a:p>
          <a:p>
            <a:pPr marL="171450" indent="-171450">
              <a:buFontTx/>
              <a:buChar char="-"/>
              <a:defRPr/>
            </a:pPr>
            <a:r>
              <a:rPr lang="en-US" dirty="0"/>
              <a:t>Finding a therapist: “</a:t>
            </a:r>
            <a:r>
              <a:rPr lang="en-US" sz="1200" b="0" i="0" kern="1200" dirty="0">
                <a:solidFill>
                  <a:schemeClr val="tx1"/>
                </a:solidFill>
                <a:effectLst/>
                <a:latin typeface="+mn-lt"/>
                <a:ea typeface="+mn-ea"/>
                <a:cs typeface="+mn-cs"/>
              </a:rPr>
              <a:t>Certification by AASECT as a sexuality educator, sexuality counselor or sex therapist is a crucial step in one’s professional advancement, demonstrating to all that stringent requirements for training and experience have been met. AASECT offers certification of sexual health practitioners in four categories: </a:t>
            </a:r>
            <a:r>
              <a:rPr lang="en-US" sz="1200" b="1" i="0" u="sng" kern="1200" dirty="0">
                <a:solidFill>
                  <a:schemeClr val="tx1"/>
                </a:solidFill>
                <a:effectLst/>
                <a:latin typeface="+mn-lt"/>
                <a:ea typeface="+mn-ea"/>
                <a:cs typeface="+mn-cs"/>
                <a:hlinkClick r:id="rId3"/>
              </a:rPr>
              <a:t>sexuality educator</a:t>
            </a:r>
            <a:r>
              <a:rPr lang="en-US" sz="1200" b="1"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hlinkClick r:id="rId4"/>
              </a:rPr>
              <a:t>sexuality counselor</a:t>
            </a:r>
            <a:r>
              <a:rPr lang="en-US" sz="1200" b="1"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hlinkClick r:id="rId5"/>
              </a:rPr>
              <a:t>sex therapist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a:t>
            </a:r>
            <a:r>
              <a:rPr lang="en-US" sz="1200" b="1" i="0" u="sng" kern="1200" dirty="0">
                <a:solidFill>
                  <a:schemeClr val="tx1"/>
                </a:solidFill>
                <a:effectLst/>
                <a:latin typeface="+mn-lt"/>
                <a:ea typeface="+mn-ea"/>
                <a:cs typeface="+mn-cs"/>
                <a:hlinkClick r:id="rId6"/>
              </a:rPr>
              <a:t>supervisor</a:t>
            </a:r>
            <a:r>
              <a:rPr lang="en-US" sz="1200" b="0" i="0" kern="1200" dirty="0">
                <a:solidFill>
                  <a:schemeClr val="tx1"/>
                </a:solidFill>
                <a:effectLst/>
                <a:latin typeface="+mn-lt"/>
                <a:ea typeface="+mn-ea"/>
                <a:cs typeface="+mn-cs"/>
              </a:rPr>
              <a:t>. For the vast majority of professionals in healthcare and human services, certification is a prerequisite to practice. AASECT credentials sexual health professionals on the basis of rigorous standards for academic preparation, supervised training and consultation, field-related experience and applied skills.” (from https://</a:t>
            </a:r>
            <a:r>
              <a:rPr lang="en-US" sz="1200" b="0" i="0" kern="1200" dirty="0" err="1">
                <a:solidFill>
                  <a:schemeClr val="tx1"/>
                </a:solidFill>
                <a:effectLst/>
                <a:latin typeface="+mn-lt"/>
                <a:ea typeface="+mn-ea"/>
                <a:cs typeface="+mn-cs"/>
              </a:rPr>
              <a:t>www.pnwsextherapycollective.com</a:t>
            </a:r>
            <a:r>
              <a:rPr lang="en-US" sz="1200" b="0" i="0" kern="1200" dirty="0">
                <a:solidFill>
                  <a:schemeClr val="tx1"/>
                </a:solidFill>
                <a:effectLst/>
                <a:latin typeface="+mn-lt"/>
                <a:ea typeface="+mn-ea"/>
                <a:cs typeface="+mn-cs"/>
              </a:rPr>
              <a:t>/about/)</a:t>
            </a:r>
            <a:endParaRPr lang="en-US" dirty="0"/>
          </a:p>
        </p:txBody>
      </p:sp>
      <p:sp>
        <p:nvSpPr>
          <p:cNvPr id="90115" name="Slide Number Placeholder 3">
            <a:extLst>
              <a:ext uri="{FF2B5EF4-FFF2-40B4-BE49-F238E27FC236}">
                <a16:creationId xmlns:a16="http://schemas.microsoft.com/office/drawing/2014/main" id="{223D7899-62F1-D04B-9A58-85ACC6A1BE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126214-BA27-FC4C-8A07-6E2D152E9061}" type="slidenum">
              <a:rPr lang="en-US" altLang="en-US" smtClean="0"/>
              <a:pPr/>
              <a:t>37</a:t>
            </a:fld>
            <a:endParaRPr lang="en-US" altLang="en-US"/>
          </a:p>
        </p:txBody>
      </p:sp>
    </p:spTree>
    <p:extLst>
      <p:ext uri="{BB962C8B-B14F-4D97-AF65-F5344CB8AC3E}">
        <p14:creationId xmlns:p14="http://schemas.microsoft.com/office/powerpoint/2010/main" val="1904549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some of the common issues for healthcare providers in rehab: </a:t>
            </a:r>
          </a:p>
          <a:p>
            <a:pPr eaLnBrk="1" hangingPunct="1">
              <a:spcBef>
                <a:spcPct val="0"/>
              </a:spcBef>
            </a:pPr>
            <a:r>
              <a:rPr lang="en-US" altLang="en-US" dirty="0"/>
              <a:t>OT--adaptive equipment</a:t>
            </a:r>
          </a:p>
          <a:p>
            <a:pPr eaLnBrk="1" hangingPunct="1">
              <a:spcBef>
                <a:spcPct val="0"/>
              </a:spcBef>
            </a:pPr>
            <a:r>
              <a:rPr lang="en-US" altLang="en-US" dirty="0"/>
              <a:t>PT--positioning</a:t>
            </a:r>
          </a:p>
          <a:p>
            <a:pPr eaLnBrk="1" hangingPunct="1">
              <a:spcBef>
                <a:spcPct val="0"/>
              </a:spcBef>
            </a:pPr>
            <a:r>
              <a:rPr lang="en-US" altLang="en-US" dirty="0"/>
              <a:t>P&amp;O--self-confidence</a:t>
            </a:r>
          </a:p>
          <a:p>
            <a:pPr eaLnBrk="1" hangingPunct="1">
              <a:spcBef>
                <a:spcPct val="0"/>
              </a:spcBef>
            </a:pPr>
            <a:r>
              <a:rPr lang="en-US" altLang="en-US" dirty="0"/>
              <a:t>SLP—communication</a:t>
            </a:r>
          </a:p>
          <a:p>
            <a:pPr eaLnBrk="1" hangingPunct="1">
              <a:spcBef>
                <a:spcPct val="0"/>
              </a:spcBef>
            </a:pPr>
            <a:endParaRPr lang="en-US" altLang="en-US" dirty="0"/>
          </a:p>
          <a:p>
            <a:pPr eaLnBrk="1" hangingPunct="1">
              <a:spcBef>
                <a:spcPct val="0"/>
              </a:spcBef>
            </a:pPr>
            <a:r>
              <a:rPr lang="en-US" altLang="en-US" dirty="0"/>
              <a:t>For anyone: One of the best interventions for anyone to have better sex is PHYSICAL ACTIVITY. Helping patients identify an activity that they enjoy doing and getting them doing it could have a myriad of positive benefits – for mood, fitness, overall health, AND sexuality. In addition, exercising immediately before sexual activity increased sexual desire more than patients who were increasing their exercise in general. Make sure you know what kinds of exercise it is safe for them to do, and if you don’t know, help them with a referral to PT to figure that out. </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38</a:t>
            </a:fld>
            <a:endParaRPr lang="en-US"/>
          </a:p>
        </p:txBody>
      </p:sp>
    </p:spTree>
    <p:extLst>
      <p:ext uri="{BB962C8B-B14F-4D97-AF65-F5344CB8AC3E}">
        <p14:creationId xmlns:p14="http://schemas.microsoft.com/office/powerpoint/2010/main" val="1127364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a:extLst>
              <a:ext uri="{FF2B5EF4-FFF2-40B4-BE49-F238E27FC236}">
                <a16:creationId xmlns:a16="http://schemas.microsoft.com/office/drawing/2014/main" id="{42948B92-755E-224E-A9A9-21D997F97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D488CE-E52C-8B4B-89DB-EF50BB6D7B7B}" type="slidenum">
              <a:rPr lang="en-US" altLang="en-US" smtClean="0"/>
              <a:pPr/>
              <a:t>39</a:t>
            </a:fld>
            <a:endParaRPr lang="en-US" altLang="en-US"/>
          </a:p>
        </p:txBody>
      </p:sp>
      <p:sp>
        <p:nvSpPr>
          <p:cNvPr id="76802" name="Rectangle 2">
            <a:extLst>
              <a:ext uri="{FF2B5EF4-FFF2-40B4-BE49-F238E27FC236}">
                <a16:creationId xmlns:a16="http://schemas.microsoft.com/office/drawing/2014/main" id="{F5C72EC3-5FD6-2E45-A759-247888BCED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2A5CD146-8B73-1643-A752-3FA5D79489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One patient said: “you have to experiment – you can’t just open a Cosmo and see what works!”, same goes for you – in that, the more you engage with this topic and videos and material and have conversations with colleagues and patients about it, the more you will learn and become more comfortable.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This also may get you to the point where you feel more qualified to make the “specific suggestions” part of the PLISSIT model. </a:t>
            </a:r>
          </a:p>
          <a:p>
            <a:pPr eaLnBrk="1" hangingPunct="1">
              <a:spcBef>
                <a:spcPct val="0"/>
              </a:spcBef>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62374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won’t know what patients think or if they have sexual concerns unless you ask. Maybe they have no questions, but now they know it’s not a taboo topic to discuss with you if they do in the future! Whenever you ask, you are normalizing talking about the topic in healthcare settings. </a:t>
            </a:r>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40</a:t>
            </a:fld>
            <a:endParaRPr lang="en-US"/>
          </a:p>
        </p:txBody>
      </p:sp>
    </p:spTree>
    <p:extLst>
      <p:ext uri="{BB962C8B-B14F-4D97-AF65-F5344CB8AC3E}">
        <p14:creationId xmlns:p14="http://schemas.microsoft.com/office/powerpoint/2010/main" val="3432819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a:extLst>
              <a:ext uri="{FF2B5EF4-FFF2-40B4-BE49-F238E27FC236}">
                <a16:creationId xmlns:a16="http://schemas.microsoft.com/office/drawing/2014/main" id="{ACD53050-5A00-EF4D-AD34-1B8D2C837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6843CB-E4DF-4A4F-9966-A01985AFC5A4}" type="slidenum">
              <a:rPr lang="en-US" altLang="en-US" smtClean="0"/>
              <a:pPr/>
              <a:t>41</a:t>
            </a:fld>
            <a:endParaRPr lang="en-US" altLang="en-US"/>
          </a:p>
        </p:txBody>
      </p:sp>
      <p:sp>
        <p:nvSpPr>
          <p:cNvPr id="67586" name="Rectangle 2">
            <a:extLst>
              <a:ext uri="{FF2B5EF4-FFF2-40B4-BE49-F238E27FC236}">
                <a16:creationId xmlns:a16="http://schemas.microsoft.com/office/drawing/2014/main" id="{4F1896B4-3C8D-F846-B7F6-D7B8639453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7E6E516-39C1-8E4E-ACB7-4D0BF97962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874889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B0C805CB-D9BF-0146-AA5E-B10B1B878F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68FBA46F-1D52-5E44-AD11-9EAC7D4C88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And I added the Trans safer sex guide to add this piece in, as maybe your rehab patients also identify as trans, and as the authors of the guide say “When it comes to sex, there’s a serious lack of resources available to trans people that talk about our bodies and our needs in a relatable and respectful way.” It’s a great guide for anyone, trans or not, so this can give you exposure to safe sex practices in general, with more inclusive language and frameworks. </a:t>
            </a:r>
          </a:p>
        </p:txBody>
      </p:sp>
      <p:sp>
        <p:nvSpPr>
          <p:cNvPr id="92163" name="Slide Number Placeholder 3">
            <a:extLst>
              <a:ext uri="{FF2B5EF4-FFF2-40B4-BE49-F238E27FC236}">
                <a16:creationId xmlns:a16="http://schemas.microsoft.com/office/drawing/2014/main" id="{D45613FF-0427-424D-B505-4DF2F0ACC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7C3D7D-66B1-8047-A21D-6D64CFDF5EF8}" type="slidenum">
              <a:rPr lang="en-US" altLang="en-US" smtClean="0"/>
              <a:pPr/>
              <a:t>42</a:t>
            </a:fld>
            <a:endParaRPr lang="en-US" altLang="en-US"/>
          </a:p>
        </p:txBody>
      </p:sp>
    </p:spTree>
    <p:extLst>
      <p:ext uri="{BB962C8B-B14F-4D97-AF65-F5344CB8AC3E}">
        <p14:creationId xmlns:p14="http://schemas.microsoft.com/office/powerpoint/2010/main" val="292698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CB4C433-8669-2446-ABFA-7A41DEBE3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7BE76F7-2A70-E147-B601-F4D33733C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one example of the way culture can affect sex, the experience of same-sex relationships is really different worldwide.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altLang="en-US" dirty="0"/>
              <a:t>In blue, these are countries with limited recognition up to legalization of same sex marriage.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altLang="en-US" dirty="0"/>
              <a:t>In gray, same sex unions are not recognized.</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altLang="en-US" dirty="0"/>
              <a:t>And yellow to red shades represent countries with laws that actively criminalize homosexuality with punishment all the way to death (dark red)</a:t>
            </a:r>
          </a:p>
          <a:p>
            <a:pPr eaLnBrk="1" hangingPunct="1">
              <a:spcBef>
                <a:spcPct val="0"/>
              </a:spcBef>
            </a:pPr>
            <a:endParaRPr lang="en-US" altLang="en-US" dirty="0"/>
          </a:p>
          <a:p>
            <a:pPr eaLnBrk="1" hangingPunct="1">
              <a:spcBef>
                <a:spcPct val="0"/>
              </a:spcBef>
            </a:pPr>
            <a:r>
              <a:rPr lang="en-US" altLang="en-US" dirty="0"/>
              <a:t>---------------</a:t>
            </a:r>
          </a:p>
          <a:p>
            <a:pPr eaLnBrk="1" hangingPunct="1">
              <a:spcBef>
                <a:spcPct val="0"/>
              </a:spcBef>
            </a:pPr>
            <a:r>
              <a:rPr lang="en-US" altLang="en-US" dirty="0"/>
              <a:t>The overarching culture and laws where people live have the potential to massively affect the way people experience sex and their own sexuality and how safe they feel expressing themselves. </a:t>
            </a:r>
          </a:p>
          <a:p>
            <a:pPr eaLnBrk="1" hangingPunct="1">
              <a:spcBef>
                <a:spcPct val="0"/>
              </a:spcBef>
            </a:pPr>
            <a:endParaRPr lang="en-US" altLang="en-US" dirty="0"/>
          </a:p>
          <a:p>
            <a:pPr eaLnBrk="1" hangingPunct="1">
              <a:spcBef>
                <a:spcPct val="0"/>
              </a:spcBef>
            </a:pPr>
            <a:r>
              <a:rPr lang="en-US" altLang="en-US" dirty="0"/>
              <a:t>For example, the legality of same-sex relationships varies widely across different countries.</a:t>
            </a:r>
          </a:p>
          <a:p>
            <a:pPr eaLnBrk="1" hangingPunct="1">
              <a:spcBef>
                <a:spcPct val="0"/>
              </a:spcBef>
            </a:pPr>
            <a:endParaRPr lang="en-US" altLang="en-US" dirty="0"/>
          </a:p>
          <a:p>
            <a:pPr eaLnBrk="1" hangingPunct="1">
              <a:spcBef>
                <a:spcPct val="0"/>
              </a:spcBef>
            </a:pPr>
            <a:r>
              <a:rPr lang="en-US" altLang="en-US" dirty="0"/>
              <a:t>On this map, in blue shades, these are countries where there is some limited recognition up to legalization of same sex marriage.</a:t>
            </a:r>
          </a:p>
          <a:p>
            <a:pPr eaLnBrk="1" hangingPunct="1">
              <a:spcBef>
                <a:spcPct val="0"/>
              </a:spcBef>
            </a:pPr>
            <a:endParaRPr lang="en-US" altLang="en-US" dirty="0"/>
          </a:p>
          <a:p>
            <a:pPr eaLnBrk="1" hangingPunct="1">
              <a:spcBef>
                <a:spcPct val="0"/>
              </a:spcBef>
            </a:pPr>
            <a:r>
              <a:rPr lang="en-US" altLang="en-US" dirty="0"/>
              <a:t>In gray, same sex unions are not recognized.</a:t>
            </a:r>
          </a:p>
          <a:p>
            <a:pPr eaLnBrk="1" hangingPunct="1">
              <a:spcBef>
                <a:spcPct val="0"/>
              </a:spcBef>
            </a:pPr>
            <a:endParaRPr lang="en-US" altLang="en-US" dirty="0"/>
          </a:p>
          <a:p>
            <a:pPr eaLnBrk="1" hangingPunct="1">
              <a:spcBef>
                <a:spcPct val="0"/>
              </a:spcBef>
            </a:pPr>
            <a:r>
              <a:rPr lang="en-US" altLang="en-US" dirty="0"/>
              <a:t>In tan, there are laws restricting freedom of expression and association</a:t>
            </a:r>
          </a:p>
          <a:p>
            <a:pPr eaLnBrk="1" hangingPunct="1">
              <a:spcBef>
                <a:spcPct val="0"/>
              </a:spcBef>
            </a:pPr>
            <a:endParaRPr lang="en-US" altLang="en-US" dirty="0"/>
          </a:p>
          <a:p>
            <a:pPr eaLnBrk="1" hangingPunct="1">
              <a:spcBef>
                <a:spcPct val="0"/>
              </a:spcBef>
            </a:pPr>
            <a:r>
              <a:rPr lang="en-US" altLang="en-US" dirty="0"/>
              <a:t>And countries in Yellow to Red shades have laws that actively criminalize homosexuality with punishment escalating in severity all the way to death (dark red)</a:t>
            </a:r>
          </a:p>
        </p:txBody>
      </p:sp>
      <p:sp>
        <p:nvSpPr>
          <p:cNvPr id="24579" name="Slide Number Placeholder 3">
            <a:extLst>
              <a:ext uri="{FF2B5EF4-FFF2-40B4-BE49-F238E27FC236}">
                <a16:creationId xmlns:a16="http://schemas.microsoft.com/office/drawing/2014/main" id="{3C8A0D7D-B14D-BD44-99B1-CD4A1A755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79A449-4AE1-E344-BDEB-63FC6162F769}" type="slidenum">
              <a:rPr lang="en-US" altLang="en-US" smtClean="0"/>
              <a:pPr/>
              <a:t>8</a:t>
            </a:fld>
            <a:endParaRPr lang="en-US" altLang="en-US"/>
          </a:p>
        </p:txBody>
      </p:sp>
    </p:spTree>
    <p:extLst>
      <p:ext uri="{BB962C8B-B14F-4D97-AF65-F5344CB8AC3E}">
        <p14:creationId xmlns:p14="http://schemas.microsoft.com/office/powerpoint/2010/main" val="112614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CB4C433-8669-2446-ABFA-7A41DEBE3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7BE76F7-2A70-E147-B601-F4D33733C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Another example of cultural differences is how widely varied the practice of male circumcision is. In blue are places where circumcision is much less prevalent and orange marks countries where circumcision is practiced by the majority. </a:t>
            </a:r>
          </a:p>
          <a:p>
            <a:pPr eaLnBrk="1" hangingPunct="1">
              <a:spcBef>
                <a:spcPct val="0"/>
              </a:spcBef>
            </a:pPr>
            <a:endParaRPr lang="en-US" altLang="en-US" dirty="0"/>
          </a:p>
        </p:txBody>
      </p:sp>
      <p:sp>
        <p:nvSpPr>
          <p:cNvPr id="24579" name="Slide Number Placeholder 3">
            <a:extLst>
              <a:ext uri="{FF2B5EF4-FFF2-40B4-BE49-F238E27FC236}">
                <a16:creationId xmlns:a16="http://schemas.microsoft.com/office/drawing/2014/main" id="{3C8A0D7D-B14D-BD44-99B1-CD4A1A755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79A449-4AE1-E344-BDEB-63FC6162F769}" type="slidenum">
              <a:rPr lang="en-US" altLang="en-US" smtClean="0"/>
              <a:pPr/>
              <a:t>9</a:t>
            </a:fld>
            <a:endParaRPr lang="en-US" altLang="en-US"/>
          </a:p>
        </p:txBody>
      </p:sp>
    </p:spTree>
    <p:extLst>
      <p:ext uri="{BB962C8B-B14F-4D97-AF65-F5344CB8AC3E}">
        <p14:creationId xmlns:p14="http://schemas.microsoft.com/office/powerpoint/2010/main" val="166903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Hopefully this underscores that sexual health is key to wellbeing! </a:t>
            </a:r>
          </a:p>
          <a:p>
            <a:pPr>
              <a:defRPr/>
            </a:pPr>
            <a:endParaRPr lang="en-US" dirty="0"/>
          </a:p>
          <a:p>
            <a:pPr>
              <a:defRPr/>
            </a:pPr>
            <a:r>
              <a:rPr lang="en-US" dirty="0"/>
              <a:t>- Patients will all vary in the level of importance they place on it both pre- and post-injury, when they want to address it after an injury, in how they address it, etc. </a:t>
            </a:r>
          </a:p>
          <a:p>
            <a:pPr>
              <a:defRPr/>
            </a:pPr>
            <a:endParaRPr lang="en-US" dirty="0"/>
          </a:p>
          <a:p>
            <a:pPr marL="171450" indent="-171450">
              <a:buFontTx/>
              <a:buChar char="-"/>
              <a:defRPr/>
            </a:pPr>
            <a:r>
              <a:rPr lang="en-US" dirty="0"/>
              <a:t>But the important part is that we offer patients opportunities to address it if they want and meet them where they are. If it hasn't been on the table prior to seeing you, then your visit is an opportunity to offer time to think about how sex and sexuality fits into life now. </a:t>
            </a:r>
          </a:p>
          <a:p>
            <a:pPr marL="171450" indent="-171450">
              <a:buFontTx/>
              <a:buChar char="-"/>
              <a:defRPr/>
            </a:pPr>
            <a:endParaRPr lang="en-US" dirty="0"/>
          </a:p>
          <a:p>
            <a:pPr marL="171450" indent="-171450">
              <a:buFontTx/>
              <a:buChar char="-"/>
              <a:defRPr/>
            </a:pPr>
            <a:r>
              <a:rPr lang="en-US" dirty="0"/>
              <a:t>Additionally, your patients' interest or questions or concerns related to sex may change over time, so it’s helpful for all members of a multidisciplinary team, inpatient or outpatient, to be prepared in some way to discuss these topics. </a:t>
            </a:r>
          </a:p>
          <a:p>
            <a:pPr marL="171450" indent="-171450">
              <a:buFontTx/>
              <a:buChar char="-"/>
              <a:defRPr/>
            </a:pPr>
            <a:endParaRPr lang="en-US" dirty="0"/>
          </a:p>
          <a:p>
            <a:pPr marL="171450" indent="-171450">
              <a:buFontTx/>
              <a:buChar char="-"/>
              <a:defRPr/>
            </a:pPr>
            <a:r>
              <a:rPr lang="en-US" dirty="0"/>
              <a:t>Because if we don’t, we are missing SOME aspect of their health, and we want to take care of the whole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7A9EFF3-6E5C-EE47-871D-29ED05427F9A}" type="slidenum">
              <a:rPr lang="en-US" smtClean="0"/>
              <a:pPr>
                <a:defRPr/>
              </a:pPr>
              <a:t>10</a:t>
            </a:fld>
            <a:endParaRPr lang="en-US"/>
          </a:p>
        </p:txBody>
      </p:sp>
    </p:spTree>
    <p:extLst>
      <p:ext uri="{BB962C8B-B14F-4D97-AF65-F5344CB8AC3E}">
        <p14:creationId xmlns:p14="http://schemas.microsoft.com/office/powerpoint/2010/main" val="39929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31">
            <a:extLst>
              <a:ext uri="{FF2B5EF4-FFF2-40B4-BE49-F238E27FC236}">
                <a16:creationId xmlns:a16="http://schemas.microsoft.com/office/drawing/2014/main" id="{120C33F3-CC89-E84E-BF03-B26BBD95BE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E6C4FD-9C50-7E45-ABA2-118F721BA0EE}" type="slidenum">
              <a:rPr lang="en-US" altLang="en-US" smtClean="0"/>
              <a:pPr/>
              <a:t>11</a:t>
            </a:fld>
            <a:endParaRPr lang="en-US" altLang="en-US"/>
          </a:p>
        </p:txBody>
      </p:sp>
      <p:sp>
        <p:nvSpPr>
          <p:cNvPr id="28674" name="Rectangle 2">
            <a:extLst>
              <a:ext uri="{FF2B5EF4-FFF2-40B4-BE49-F238E27FC236}">
                <a16:creationId xmlns:a16="http://schemas.microsoft.com/office/drawing/2014/main" id="{3A950BD7-BF59-E447-8736-90074FED5D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6DD20E8A-A2A1-CB41-BDB3-26AD4F0CE4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now that we’ve covered sex and sexuality and touched on the different facets and influences of those terms, let’s debunk some myths about sex and disability. </a:t>
            </a:r>
          </a:p>
          <a:p>
            <a:pPr eaLnBrk="1" hangingPunct="1">
              <a:spcBef>
                <a:spcPct val="0"/>
              </a:spcBef>
            </a:pPr>
            <a:endParaRPr lang="en-US" altLang="en-US" dirty="0"/>
          </a:p>
        </p:txBody>
      </p:sp>
    </p:spTree>
    <p:extLst>
      <p:ext uri="{BB962C8B-B14F-4D97-AF65-F5344CB8AC3E}">
        <p14:creationId xmlns:p14="http://schemas.microsoft.com/office/powerpoint/2010/main" val="395170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a:extLst>
              <a:ext uri="{FF2B5EF4-FFF2-40B4-BE49-F238E27FC236}">
                <a16:creationId xmlns:a16="http://schemas.microsoft.com/office/drawing/2014/main" id="{481D70AC-A71A-3345-8CA4-3EF4DF6616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FA755B-6EC0-D94E-AFE3-6A064960E728}" type="slidenum">
              <a:rPr lang="en-US" altLang="en-US" smtClean="0"/>
              <a:pPr/>
              <a:t>12</a:t>
            </a:fld>
            <a:endParaRPr lang="en-US" altLang="en-US"/>
          </a:p>
        </p:txBody>
      </p:sp>
      <p:sp>
        <p:nvSpPr>
          <p:cNvPr id="30722" name="Rectangle 2">
            <a:extLst>
              <a:ext uri="{FF2B5EF4-FFF2-40B4-BE49-F238E27FC236}">
                <a16:creationId xmlns:a16="http://schemas.microsoft.com/office/drawing/2014/main" id="{D38D35F5-C509-304B-AC6E-BB5CAE0537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076F31B5-B06E-7842-B590-CB684F84C9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MS PGothic" panose="020B0600070205080204" pitchFamily="34" charset="-128"/>
              </a:rPr>
              <a:t>Sex is something to consider for everyone, with or without a disability. However, historically, people with disabilities were often considered asexual. One factor likely perpetuating this was sexuality was not addressed by healthcare providers. It really wasn’t until the late 60’s that sex began to be incorporated into medical education. </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Also, the cartoons are from a UK campaign to change attitudes and normalize sex and disability – with some specifically about disability (A is for Amputee) and most </a:t>
            </a:r>
            <a:r>
              <a:rPr lang="en-US" altLang="en-US" dirty="0"/>
              <a:t>are simply parts of sex (I is for intimacy, O is for Orgasm).</a:t>
            </a:r>
          </a:p>
          <a:p>
            <a:pPr eaLnBrk="1" hangingPunct="1">
              <a:spcBef>
                <a:spcPct val="0"/>
              </a:spcBef>
            </a:pPr>
            <a:endParaRPr lang="en-US" altLang="en-US" dirty="0"/>
          </a:p>
          <a:p>
            <a:pPr eaLnBrk="1" hangingPunct="1">
              <a:spcBef>
                <a:spcPct val="0"/>
              </a:spcBef>
            </a:pPr>
            <a:r>
              <a:rPr lang="en-US" altLang="en-US" dirty="0"/>
              <a:t>----------</a:t>
            </a: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err="1">
                <a:latin typeface="Arial" panose="020B0604020202020204" pitchFamily="34" charset="0"/>
                <a:ea typeface="MS PGothic" panose="020B0600070205080204" pitchFamily="34" charset="-128"/>
              </a:rPr>
              <a:t>Kutner</a:t>
            </a:r>
            <a:r>
              <a:rPr lang="en-US" altLang="en-US" dirty="0">
                <a:latin typeface="Arial" panose="020B0604020202020204" pitchFamily="34" charset="0"/>
                <a:ea typeface="MS PGothic" panose="020B0600070205080204" pitchFamily="34" charset="-128"/>
              </a:rPr>
              <a:t>, Jenny. </a:t>
            </a:r>
            <a:r>
              <a:rPr lang="en-US" altLang="en-US" dirty="0"/>
              <a:t>These Cheeky Alphabet Cartoons Are Busting Myths About Sex and Disability. </a:t>
            </a:r>
            <a:r>
              <a:rPr lang="en-US" altLang="en-US" dirty="0">
                <a:latin typeface="Arial" panose="020B0604020202020204" pitchFamily="34" charset="0"/>
                <a:ea typeface="MS PGothic" panose="020B0600070205080204" pitchFamily="34" charset="-128"/>
              </a:rPr>
              <a:t>(2015, November 20). Mic. Retrieved November 14, 2021 from https://</a:t>
            </a:r>
            <a:r>
              <a:rPr lang="en-US" altLang="en-US" dirty="0" err="1">
                <a:latin typeface="Arial" panose="020B0604020202020204" pitchFamily="34" charset="0"/>
                <a:ea typeface="MS PGothic" panose="020B0600070205080204" pitchFamily="34" charset="-128"/>
              </a:rPr>
              <a:t>www.mic.com</a:t>
            </a:r>
            <a:r>
              <a:rPr lang="en-US" altLang="en-US" dirty="0">
                <a:latin typeface="Arial" panose="020B0604020202020204" pitchFamily="34" charset="0"/>
                <a:ea typeface="MS PGothic" panose="020B0600070205080204" pitchFamily="34" charset="-128"/>
              </a:rPr>
              <a:t>/articles/128954/these-cheeky-alphabet-cartoons-are-busting-myths-about-sex-and-disability.</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t>Pride Source Staff. Jim Toy Pride Dinner to award scholar, advocate Sandra Cole. (2012, June 21). </a:t>
            </a:r>
            <a:r>
              <a:rPr lang="en-US" altLang="en-US" i="1" dirty="0"/>
              <a:t>Pride Source. </a:t>
            </a:r>
            <a:r>
              <a:rPr lang="en-US" altLang="en-US" dirty="0"/>
              <a:t>Retrieved November 14, 2021 from https://</a:t>
            </a:r>
            <a:r>
              <a:rPr lang="en-US" altLang="en-US" dirty="0" err="1"/>
              <a:t>pridesource.com</a:t>
            </a:r>
            <a:r>
              <a:rPr lang="en-US" altLang="en-US" dirty="0"/>
              <a:t>/article/54043/</a:t>
            </a: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a:t>
            </a:r>
          </a:p>
          <a:p>
            <a:pPr eaLnBrk="1" hangingPunct="1">
              <a:spcBef>
                <a:spcPct val="0"/>
              </a:spcBef>
            </a:pPr>
            <a:r>
              <a:rPr lang="en-US" altLang="en-US" dirty="0">
                <a:latin typeface="Arial" panose="020B0604020202020204" pitchFamily="34" charset="0"/>
                <a:ea typeface="MS PGothic" panose="020B0600070205080204" pitchFamily="34" charset="-128"/>
              </a:rPr>
              <a:t>Drs. Ted and Sandra Cole are examples of some of the pioneers in this country who pushed for medical doctors to learn more about sex and sexuality and conducted </a:t>
            </a:r>
            <a:r>
              <a:rPr lang="en-US" altLang="en-US" dirty="0"/>
              <a:t>groundbreaking research on topics such as sexuality and physical disability</a:t>
            </a:r>
            <a:r>
              <a:rPr lang="en-US" altLang="en-US" dirty="0">
                <a:latin typeface="Arial" panose="020B0604020202020204" pitchFamily="34" charset="0"/>
                <a:ea typeface="MS PGothic" panose="020B0600070205080204" pitchFamily="34" charset="-128"/>
              </a:rPr>
              <a:t>. </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In 1968, Dr. Ted Cole was one of the first attendees </a:t>
            </a:r>
            <a:r>
              <a:rPr lang="en-US" altLang="en-US" dirty="0"/>
              <a:t>SAR: Sexual Attitude Reassessment. This was a two-day seminar designed to desensitize people towards a broad range of human sexual activity so they could better counsel, treat, and educate patients about various sexual concerns. Dr. Cole then pushed for this to be built into the medical education at the University of Minnesota’s Medical School – and now the Program in Human Sexuality just celebrated it’s 50</a:t>
            </a:r>
            <a:r>
              <a:rPr lang="en-US" altLang="en-US" baseline="30000" dirty="0"/>
              <a:t>th</a:t>
            </a:r>
            <a:r>
              <a:rPr lang="en-US" altLang="en-US" dirty="0"/>
              <a:t> anniversary in 2020. </a:t>
            </a: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t>Dr. Sandra Cole was a professor and certified sexologist who also worked in academic medicine for 40 years. One of her accomplishments was in 1993 founding the University of Michigan Health System Comprehensive Gender Services Program, an academic program providing health care services to transgender individuals in need of gender-related multidisciplinary care, including endocrinological, surgical, mental health, and general health care services. Dr. Cole also co-authored the Ann Arbor, Michigan ordinance on gender identity non-discrimination.</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MDs don</a:t>
            </a:r>
            <a:r>
              <a:rPr lang="ja-JP" altLang="en-US">
                <a:latin typeface="Arial" panose="020B0604020202020204" pitchFamily="34" charset="0"/>
              </a:rPr>
              <a:t>’</a:t>
            </a:r>
            <a:r>
              <a:rPr lang="en-US" altLang="ja-JP" dirty="0">
                <a:latin typeface="Arial" panose="020B0604020202020204" pitchFamily="34" charset="0"/>
              </a:rPr>
              <a:t>t get much education about sexuality in medical school… reproduction, but not sexuality</a:t>
            </a:r>
          </a:p>
          <a:p>
            <a:pPr eaLnBrk="1" hangingPunct="1">
              <a:spcBef>
                <a:spcPct val="0"/>
              </a:spcBef>
            </a:pPr>
            <a:r>
              <a:rPr lang="en-US" altLang="en-US" dirty="0">
                <a:latin typeface="Arial" panose="020B0604020202020204" pitchFamily="34" charset="0"/>
                <a:ea typeface="MS PGothic" panose="020B0600070205080204" pitchFamily="34" charset="-128"/>
              </a:rPr>
              <a:t>Typically not the first concern patients have. But most patients are interested.  </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Some patients embarrassed to ask.  </a:t>
            </a:r>
          </a:p>
          <a:p>
            <a:pPr eaLnBrk="1" hangingPunct="1">
              <a:spcBef>
                <a:spcPct val="0"/>
              </a:spcBef>
            </a:pPr>
            <a:r>
              <a:rPr lang="en-US" altLang="en-US" dirty="0">
                <a:latin typeface="Arial" panose="020B0604020202020204" pitchFamily="34" charset="0"/>
                <a:ea typeface="MS PGothic" panose="020B0600070205080204" pitchFamily="34" charset="-128"/>
              </a:rPr>
              <a:t>Some settings can accommodate overnights with privacy</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latin typeface="Arial" panose="020B0604020202020204" pitchFamily="34" charset="0"/>
                <a:ea typeface="MS PGothic" panose="020B0600070205080204" pitchFamily="34" charset="-128"/>
              </a:rPr>
              <a:t>The cartoons here were commissioned by the </a:t>
            </a:r>
            <a:r>
              <a:rPr lang="en-US" altLang="en-US" dirty="0"/>
              <a:t>U.K.-based group </a:t>
            </a:r>
            <a:r>
              <a:rPr lang="en-US" altLang="en-US" dirty="0">
                <a:hlinkClick r:id="rId3"/>
              </a:rPr>
              <a:t>Scope</a:t>
            </a:r>
            <a:r>
              <a:rPr lang="en-US" altLang="en-US" dirty="0"/>
              <a:t>, a nonprofit advocacy group for people with disabilities, which aims to normalize sex and disability by getting back to basics — starting with the alphabet - as part of its </a:t>
            </a:r>
            <a:r>
              <a:rPr lang="en-US" altLang="en-US" dirty="0">
                <a:hlinkClick r:id="rId4"/>
              </a:rPr>
              <a:t>End the Awkward</a:t>
            </a:r>
            <a:r>
              <a:rPr lang="en-US" altLang="en-US" dirty="0"/>
              <a:t> campaign, an effort to change attitudes around disability. Each of the letters </a:t>
            </a:r>
            <a:r>
              <a:rPr lang="en-US" altLang="en-US" dirty="0" err="1"/>
              <a:t>Paté</a:t>
            </a:r>
            <a:r>
              <a:rPr lang="en-US" altLang="en-US" dirty="0"/>
              <a:t> designed tackles a different aspect of sex and disability, with some more explicitly representing different disabilities – A is for Amputee, H is for happy endings with the cans attached to a post-wedding vehicle, but this has a power chair, and X is for X-rated, the little cheeks! But – and more importantly - the majority of which are simply parts of sex: I is for "intimacy," O is for "orgasm," P is for "PDA" and, of course, T is for "Tinder." </a:t>
            </a: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err="1">
                <a:latin typeface="Arial" panose="020B0604020202020204" pitchFamily="34" charset="0"/>
                <a:ea typeface="MS PGothic" panose="020B0600070205080204" pitchFamily="34" charset="-128"/>
              </a:rPr>
              <a:t>Kutner</a:t>
            </a:r>
            <a:r>
              <a:rPr lang="en-US" altLang="en-US" dirty="0">
                <a:latin typeface="Arial" panose="020B0604020202020204" pitchFamily="34" charset="0"/>
                <a:ea typeface="MS PGothic" panose="020B0600070205080204" pitchFamily="34" charset="-128"/>
              </a:rPr>
              <a:t>, Jenny. </a:t>
            </a:r>
            <a:r>
              <a:rPr lang="en-US" altLang="en-US" dirty="0"/>
              <a:t>These Cheeky Alphabet Cartoons Are Busting Myths About Sex and Disability. </a:t>
            </a:r>
            <a:r>
              <a:rPr lang="en-US" altLang="en-US" dirty="0">
                <a:latin typeface="Arial" panose="020B0604020202020204" pitchFamily="34" charset="0"/>
                <a:ea typeface="MS PGothic" panose="020B0600070205080204" pitchFamily="34" charset="-128"/>
              </a:rPr>
              <a:t>(2015, November 20). Mic. Retrieved November 14, 2021 from https://</a:t>
            </a:r>
            <a:r>
              <a:rPr lang="en-US" altLang="en-US" dirty="0" err="1">
                <a:latin typeface="Arial" panose="020B0604020202020204" pitchFamily="34" charset="0"/>
                <a:ea typeface="MS PGothic" panose="020B0600070205080204" pitchFamily="34" charset="-128"/>
              </a:rPr>
              <a:t>www.mic.com</a:t>
            </a:r>
            <a:r>
              <a:rPr lang="en-US" altLang="en-US" dirty="0">
                <a:latin typeface="Arial" panose="020B0604020202020204" pitchFamily="34" charset="0"/>
                <a:ea typeface="MS PGothic" panose="020B0600070205080204" pitchFamily="34" charset="-128"/>
              </a:rPr>
              <a:t>/articles/128954/these-cheeky-alphabet-cartoons-are-busting-myths-about-sex-and-disability.</a:t>
            </a:r>
          </a:p>
          <a:p>
            <a:pPr eaLnBrk="1" hangingPunct="1">
              <a:spcBef>
                <a:spcPct val="0"/>
              </a:spcBef>
            </a:pPr>
            <a:endParaRPr lang="en-US" altLang="en-US" dirty="0">
              <a:latin typeface="Arial" panose="020B0604020202020204" pitchFamily="34" charset="0"/>
              <a:ea typeface="MS PGothic" panose="020B0600070205080204" pitchFamily="34" charset="-128"/>
            </a:endParaRPr>
          </a:p>
          <a:p>
            <a:pPr eaLnBrk="1" hangingPunct="1">
              <a:spcBef>
                <a:spcPct val="0"/>
              </a:spcBef>
            </a:pPr>
            <a:r>
              <a:rPr lang="en-US" altLang="en-US" dirty="0"/>
              <a:t>Pride Source Staff. Jim Toy Pride Dinner to award scholar, advocate Sandra Cole. (2012, June 21). </a:t>
            </a:r>
            <a:r>
              <a:rPr lang="en-US" altLang="en-US" i="1" dirty="0"/>
              <a:t>Pride Source. </a:t>
            </a:r>
            <a:r>
              <a:rPr lang="en-US" altLang="en-US" dirty="0"/>
              <a:t>Retrieved November 14, 2021 from https://</a:t>
            </a:r>
            <a:r>
              <a:rPr lang="en-US" altLang="en-US" dirty="0" err="1"/>
              <a:t>pridesource.com</a:t>
            </a:r>
            <a:r>
              <a:rPr lang="en-US" altLang="en-US" dirty="0"/>
              <a:t>/article/54043/</a:t>
            </a:r>
            <a:endParaRPr lang="en-US" altLang="en-US" dirty="0">
              <a:latin typeface="Arial" panose="020B0604020202020204" pitchFamily="34" charset="0"/>
              <a:ea typeface="MS PGothic" panose="020B0600070205080204" pitchFamily="34" charset="-128"/>
            </a:endParaRPr>
          </a:p>
          <a:p>
            <a:pPr eaLnBrk="1" hangingPunct="1">
              <a:spcBef>
                <a:spcPct val="0"/>
              </a:spcBef>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2514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0797307-A248-466A-9189-E017553BE47F}"/>
              </a:ext>
            </a:extLst>
          </p:cNvPr>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Rectangle 3">
            <a:extLst>
              <a:ext uri="{FF2B5EF4-FFF2-40B4-BE49-F238E27FC236}">
                <a16:creationId xmlns:a16="http://schemas.microsoft.com/office/drawing/2014/main" id="{5AB5283F-B390-432F-890B-CC378307AE7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r>
              <a:rPr lang="en-US" dirty="0"/>
              <a:t>They all affect sex!</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And many other things as well</a:t>
            </a:r>
          </a:p>
          <a:p>
            <a:pPr eaLnBrk="1" fontAlgn="auto" hangingPunct="1">
              <a:spcBef>
                <a:spcPts val="0"/>
              </a:spcBef>
              <a:spcAft>
                <a:spcPts val="0"/>
              </a:spcAf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PTSD from sexual trauma will especially affect sex and we’ll talk about referral options later in this talk. </a:t>
            </a:r>
          </a:p>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02578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6652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26600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067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02061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485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34658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9606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30685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429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777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9F657-BFBC-44E1-A0E0-2BA2C8B07629}"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0373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9F657-BFBC-44E1-A0E0-2BA2C8B07629}" type="datetimeFigureOut">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58415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9F657-BFBC-44E1-A0E0-2BA2C8B07629}" type="datetimeFigureOut">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3434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9F657-BFBC-44E1-A0E0-2BA2C8B07629}" type="datetimeFigureOut">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533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4928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0730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9F657-BFBC-44E1-A0E0-2BA2C8B07629}" type="datetimeFigureOut">
              <a:rPr lang="en-US" smtClean="0"/>
              <a:t>1/15/25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2A7784-BE63-4D9D-9008-2F9092DF678A}" type="slidenum">
              <a:rPr lang="en-US" smtClean="0"/>
              <a:t>‹#›</a:t>
            </a:fld>
            <a:endParaRPr lang="en-US"/>
          </a:p>
        </p:txBody>
      </p:sp>
      <p:pic>
        <p:nvPicPr>
          <p:cNvPr id="15" name="Picture 14" descr="Graphical user interface, application&#10;&#10;Description automatically generated">
            <a:extLst>
              <a:ext uri="{FF2B5EF4-FFF2-40B4-BE49-F238E27FC236}">
                <a16:creationId xmlns:a16="http://schemas.microsoft.com/office/drawing/2014/main" id="{5CEE0389-A1BF-420D-B6FF-2545D39E7BE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9821" t="45655" r="14435" b="33849"/>
          <a:stretch/>
        </p:blipFill>
        <p:spPr>
          <a:xfrm>
            <a:off x="9343167" y="6046495"/>
            <a:ext cx="2660806" cy="719983"/>
          </a:xfrm>
          <a:prstGeom prst="rect">
            <a:avLst/>
          </a:prstGeom>
        </p:spPr>
      </p:pic>
    </p:spTree>
    <p:extLst>
      <p:ext uri="{BB962C8B-B14F-4D97-AF65-F5344CB8AC3E}">
        <p14:creationId xmlns:p14="http://schemas.microsoft.com/office/powerpoint/2010/main" val="139903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euroskills.com/brain-injury/brain-injury-overview/sexual-dysfunction-following-brain-inju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asect.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hyperlink" Target="https://www.aasect.org/" TargetMode="External"/><Relationship Id="rId3" Type="http://schemas.openxmlformats.org/officeDocument/2006/relationships/hyperlink" Target="https://msktc.org/tbi/factsheets/sexuality-after-traumatic-brain-injury" TargetMode="External"/><Relationship Id="rId7" Type="http://schemas.openxmlformats.org/officeDocument/2006/relationships/hyperlink" Target="https://assets2.hrc.org/files/assets/resources/Trans_Safer_Sex_Guide_FINAL.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drmitchelltepper.com/sex_and_paralysis_video_series" TargetMode="External"/><Relationship Id="rId5" Type="http://schemas.openxmlformats.org/officeDocument/2006/relationships/hyperlink" Target="http://www.sexualityanddisability.org/" TargetMode="External"/><Relationship Id="rId4" Type="http://schemas.openxmlformats.org/officeDocument/2006/relationships/hyperlink" Target="https://www.biausa.org/wp-content/uploads/Sexual-Functioning-and-Satisfaction-after-Traumatic-Brain-Injury-.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ndex.php?title=File:World_laws_pertaining_to_homosexual_relationships_and_expression.svg&amp;oldid=6067326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7535"/>
            <a:ext cx="9144000" cy="1702428"/>
          </a:xfrm>
        </p:spPr>
        <p:txBody>
          <a:bodyPr/>
          <a:lstStyle/>
          <a:p>
            <a:pPr algn="l"/>
            <a:r>
              <a:rPr lang="en-US" dirty="0"/>
              <a:t>Post-TBI </a:t>
            </a:r>
            <a:br>
              <a:rPr lang="en-US" dirty="0"/>
            </a:br>
            <a:r>
              <a:rPr lang="en-US" dirty="0"/>
              <a:t>Return to Sexuality </a:t>
            </a:r>
          </a:p>
        </p:txBody>
      </p:sp>
      <p:sp>
        <p:nvSpPr>
          <p:cNvPr id="3" name="Subtitle 2"/>
          <p:cNvSpPr>
            <a:spLocks noGrp="1"/>
          </p:cNvSpPr>
          <p:nvPr>
            <p:ph type="subTitle" idx="1"/>
          </p:nvPr>
        </p:nvSpPr>
        <p:spPr>
          <a:xfrm>
            <a:off x="1524000" y="3930103"/>
            <a:ext cx="9144000" cy="1655762"/>
          </a:xfrm>
        </p:spPr>
        <p:txBody>
          <a:bodyPr>
            <a:normAutofit/>
          </a:bodyPr>
          <a:lstStyle/>
          <a:p>
            <a:pPr algn="l"/>
            <a:r>
              <a:rPr lang="en-US" dirty="0"/>
              <a:t>Katherine S. Wright, Ph.D., </a:t>
            </a:r>
            <a:r>
              <a:rPr lang="en-US" altLang="en-US" dirty="0"/>
              <a:t>Clinical Assistant Professor</a:t>
            </a:r>
          </a:p>
          <a:p>
            <a:pPr algn="l"/>
            <a:r>
              <a:rPr lang="en-US" dirty="0"/>
              <a:t>Department of Rehabilitation Medicine</a:t>
            </a:r>
          </a:p>
          <a:p>
            <a:pPr algn="l"/>
            <a:r>
              <a:rPr lang="en-US" dirty="0"/>
              <a:t>Division of Rehabilitation Psychology and Neuropsychology</a:t>
            </a:r>
          </a:p>
          <a:p>
            <a:pPr algn="l"/>
            <a:r>
              <a:rPr lang="en-US" dirty="0"/>
              <a:t>Email: wright6@uw.edu</a:t>
            </a:r>
          </a:p>
          <a:p>
            <a:pPr algn="l"/>
            <a:endParaRPr lang="en-US" dirty="0"/>
          </a:p>
        </p:txBody>
      </p:sp>
      <p:sp>
        <p:nvSpPr>
          <p:cNvPr id="5" name="Footer Placeholder 5"/>
          <p:cNvSpPr>
            <a:spLocks noGrp="1"/>
          </p:cNvSpPr>
          <p:nvPr>
            <p:ph type="ftr" sz="quarter" idx="11"/>
          </p:nvPr>
        </p:nvSpPr>
        <p:spPr>
          <a:xfrm>
            <a:off x="7178422" y="6076604"/>
            <a:ext cx="2009823" cy="365125"/>
          </a:xfrm>
        </p:spPr>
        <p:txBody>
          <a:bodyPr/>
          <a:lstStyle/>
          <a:p>
            <a:pPr algn="l"/>
            <a:r>
              <a:rPr lang="en-US" sz="2000" b="1" dirty="0">
                <a:solidFill>
                  <a:srgbClr val="002060"/>
                </a:solidFill>
              </a:rPr>
              <a:t>TBI-BH ECHO</a:t>
            </a:r>
          </a:p>
        </p:txBody>
      </p:sp>
      <p:pic>
        <p:nvPicPr>
          <p:cNvPr id="6" name="Picture 5"/>
          <p:cNvPicPr/>
          <p:nvPr/>
        </p:nvPicPr>
        <p:blipFill>
          <a:blip r:embed="rId2"/>
          <a:stretch>
            <a:fillRect/>
          </a:stretch>
        </p:blipFill>
        <p:spPr>
          <a:xfrm>
            <a:off x="6610235" y="5961418"/>
            <a:ext cx="444137" cy="480311"/>
          </a:xfrm>
          <a:prstGeom prst="rect">
            <a:avLst/>
          </a:prstGeom>
        </p:spPr>
      </p:pic>
      <p:pic>
        <p:nvPicPr>
          <p:cNvPr id="7" name="Picture 6"/>
          <p:cNvPicPr/>
          <p:nvPr/>
        </p:nvPicPr>
        <p:blipFill>
          <a:blip r:embed="rId2"/>
          <a:stretch>
            <a:fillRect/>
          </a:stretch>
        </p:blipFill>
        <p:spPr>
          <a:xfrm>
            <a:off x="914400" y="451692"/>
            <a:ext cx="609600" cy="713740"/>
          </a:xfrm>
          <a:prstGeom prst="rect">
            <a:avLst/>
          </a:prstGeom>
        </p:spPr>
      </p:pic>
      <p:pic>
        <p:nvPicPr>
          <p:cNvPr id="8" name="Picture 7" descr="echo-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314" y="5904132"/>
            <a:ext cx="950174" cy="537597"/>
          </a:xfrm>
          <a:prstGeom prst="rect">
            <a:avLst/>
          </a:prstGeom>
          <a:noFill/>
          <a:ln>
            <a:noFill/>
          </a:ln>
        </p:spPr>
      </p:pic>
      <p:pic>
        <p:nvPicPr>
          <p:cNvPr id="9" name="Picture 8"/>
          <p:cNvPicPr>
            <a:picLocks noChangeAspect="1"/>
          </p:cNvPicPr>
          <p:nvPr/>
        </p:nvPicPr>
        <p:blipFill>
          <a:blip r:embed="rId4"/>
          <a:stretch>
            <a:fillRect/>
          </a:stretch>
        </p:blipFill>
        <p:spPr>
          <a:xfrm>
            <a:off x="1523999" y="5846739"/>
            <a:ext cx="1329813" cy="688653"/>
          </a:xfrm>
          <a:prstGeom prst="rect">
            <a:avLst/>
          </a:prstGeom>
        </p:spPr>
      </p:pic>
      <p:sp>
        <p:nvSpPr>
          <p:cNvPr id="10" name="TextBox 9"/>
          <p:cNvSpPr txBox="1"/>
          <p:nvPr/>
        </p:nvSpPr>
        <p:spPr>
          <a:xfrm>
            <a:off x="1662020" y="227694"/>
            <a:ext cx="5996763" cy="954107"/>
          </a:xfrm>
          <a:prstGeom prst="rect">
            <a:avLst/>
          </a:prstGeom>
          <a:noFill/>
        </p:spPr>
        <p:txBody>
          <a:bodyPr wrap="square" rtlCol="0">
            <a:spAutoFit/>
          </a:bodyPr>
          <a:lstStyle/>
          <a:p>
            <a:r>
              <a:rPr lang="en-US" sz="2800" b="1" dirty="0">
                <a:solidFill>
                  <a:srgbClr val="002060"/>
                </a:solidFill>
              </a:rPr>
              <a:t>TBI-BH ECHO</a:t>
            </a:r>
          </a:p>
          <a:p>
            <a:r>
              <a:rPr lang="en-US" sz="1400" dirty="0">
                <a:solidFill>
                  <a:srgbClr val="002060"/>
                </a:solidFill>
              </a:rPr>
              <a:t>Traumatic Brain Injury – Behavioral Health  ECHO</a:t>
            </a:r>
          </a:p>
          <a:p>
            <a:r>
              <a:rPr lang="en-US" sz="1400" dirty="0">
                <a:solidFill>
                  <a:srgbClr val="D6AD00"/>
                </a:solidFill>
              </a:rPr>
              <a:t>UW Medicine | Psychiatry and Behavioral Sciences</a:t>
            </a:r>
          </a:p>
        </p:txBody>
      </p:sp>
    </p:spTree>
    <p:extLst>
      <p:ext uri="{BB962C8B-B14F-4D97-AF65-F5344CB8AC3E}">
        <p14:creationId xmlns:p14="http://schemas.microsoft.com/office/powerpoint/2010/main" val="175531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1CF04F-C9E8-4181-FCC0-388CC45FD16B}"/>
              </a:ext>
            </a:extLst>
          </p:cNvPr>
          <p:cNvSpPr txBox="1">
            <a:spLocks/>
          </p:cNvSpPr>
          <p:nvPr/>
        </p:nvSpPr>
        <p:spPr>
          <a:xfrm>
            <a:off x="858129" y="2166426"/>
            <a:ext cx="8806375" cy="126257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600" i="1" dirty="0"/>
              <a:t>Take Aways: </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Sexual health is key to wellbeing!</a:t>
            </a:r>
          </a:p>
        </p:txBody>
      </p:sp>
      <p:sp>
        <p:nvSpPr>
          <p:cNvPr id="3" name="TextBox 2">
            <a:extLst>
              <a:ext uri="{FF2B5EF4-FFF2-40B4-BE49-F238E27FC236}">
                <a16:creationId xmlns:a16="http://schemas.microsoft.com/office/drawing/2014/main" id="{50B7D228-9B82-53C4-E5C3-9C48B12134F2}"/>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310613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A74E3AB-313E-43BC-84ED-DB62ACED1D63}"/>
              </a:ext>
            </a:extLst>
          </p:cNvPr>
          <p:cNvSpPr>
            <a:spLocks noGrp="1" noChangeArrowheads="1"/>
          </p:cNvSpPr>
          <p:nvPr>
            <p:ph type="title"/>
          </p:nvPr>
        </p:nvSpPr>
        <p:spPr/>
        <p:txBody>
          <a:bodyPr anchor="b"/>
          <a:lstStyle/>
          <a:p>
            <a:pPr eaLnBrk="1" hangingPunct="1">
              <a:defRPr/>
            </a:pPr>
            <a:br>
              <a:rPr lang="en-US" altLang="en-US" dirty="0">
                <a:ea typeface="ＭＳ Ｐゴシック" pitchFamily="-112" charset="-128"/>
              </a:rPr>
            </a:br>
            <a:r>
              <a:rPr lang="en-US" altLang="en-US" dirty="0">
                <a:ea typeface="ＭＳ Ｐゴシック" pitchFamily="-112" charset="-128"/>
              </a:rPr>
              <a:t>Myths about Sex and Disability</a:t>
            </a:r>
            <a:endParaRPr lang="en-US" altLang="en-US" dirty="0">
              <a:solidFill>
                <a:srgbClr val="000000"/>
              </a:solidFill>
              <a:effectLst>
                <a:outerShdw blurRad="38100" dist="38100" dir="2700000" algn="tl">
                  <a:srgbClr val="FFFFFF"/>
                </a:outerShdw>
              </a:effectLst>
              <a:ea typeface="ＭＳ Ｐゴシック" pitchFamily="-112" charset="-128"/>
            </a:endParaRPr>
          </a:p>
        </p:txBody>
      </p:sp>
      <p:sp>
        <p:nvSpPr>
          <p:cNvPr id="27650" name="Rectangle 3">
            <a:extLst>
              <a:ext uri="{FF2B5EF4-FFF2-40B4-BE49-F238E27FC236}">
                <a16:creationId xmlns:a16="http://schemas.microsoft.com/office/drawing/2014/main" id="{5CBD3C08-95B5-9D45-B343-F95D85454926}"/>
              </a:ext>
            </a:extLst>
          </p:cNvPr>
          <p:cNvSpPr>
            <a:spLocks noGrp="1"/>
          </p:cNvSpPr>
          <p:nvPr>
            <p:ph idx="1"/>
          </p:nvPr>
        </p:nvSpPr>
        <p:spPr>
          <a:xfrm>
            <a:off x="677334" y="2085474"/>
            <a:ext cx="8229600" cy="4572000"/>
          </a:xfrm>
        </p:spPr>
        <p:txBody>
          <a:bodyPr>
            <a:noAutofit/>
          </a:bodyPr>
          <a:lstStyle/>
          <a:p>
            <a:pPr>
              <a:spcAft>
                <a:spcPts val="600"/>
              </a:spcAft>
            </a:pPr>
            <a:r>
              <a:rPr lang="en-US" altLang="en-US" sz="2400" dirty="0"/>
              <a:t>People who have a cognitive or physical disability are asexual; they can’</a:t>
            </a:r>
            <a:r>
              <a:rPr lang="en-US" altLang="ja-JP" sz="2400" dirty="0"/>
              <a:t>t engage in sexual activities and they don</a:t>
            </a:r>
            <a:r>
              <a:rPr lang="en-US" altLang="en-US" sz="2400" dirty="0"/>
              <a:t>’</a:t>
            </a:r>
            <a:r>
              <a:rPr lang="en-US" altLang="ja-JP" sz="2400" dirty="0"/>
              <a:t>t want to.</a:t>
            </a:r>
          </a:p>
          <a:p>
            <a:pPr>
              <a:spcAft>
                <a:spcPts val="600"/>
              </a:spcAft>
            </a:pPr>
            <a:r>
              <a:rPr lang="en-US" altLang="en-US" sz="2400" dirty="0"/>
              <a:t>Sex is physically painful for people who have disabilities.</a:t>
            </a:r>
          </a:p>
          <a:p>
            <a:pPr>
              <a:spcAft>
                <a:spcPts val="600"/>
              </a:spcAft>
            </a:pPr>
            <a:r>
              <a:rPr lang="en-US" altLang="en-US" sz="2400" dirty="0"/>
              <a:t>Having to plan new positions and strategies for having sex ruins the experience and destroys intimacy</a:t>
            </a:r>
          </a:p>
          <a:p>
            <a:pPr>
              <a:spcAft>
                <a:spcPts val="600"/>
              </a:spcAft>
            </a:pPr>
            <a:r>
              <a:rPr lang="en-US" altLang="en-US" sz="2400" i="1" dirty="0"/>
              <a:t>What myths have you encountered?</a:t>
            </a:r>
          </a:p>
          <a:p>
            <a:pPr marL="0" indent="0">
              <a:buNone/>
            </a:pPr>
            <a:endParaRPr lang="en-US" altLang="en-US" sz="2400" dirty="0"/>
          </a:p>
          <a:p>
            <a:pPr eaLnBrk="1" hangingPunct="1"/>
            <a:endParaRPr lang="en-US" altLang="en-US" sz="2400" dirty="0"/>
          </a:p>
        </p:txBody>
      </p:sp>
      <p:sp>
        <p:nvSpPr>
          <p:cNvPr id="3" name="TextBox 2">
            <a:extLst>
              <a:ext uri="{FF2B5EF4-FFF2-40B4-BE49-F238E27FC236}">
                <a16:creationId xmlns:a16="http://schemas.microsoft.com/office/drawing/2014/main" id="{C8D8F5E7-309F-DDDC-F2A2-C70D0FDFC1F1}"/>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19594329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A80C94D-7E57-9040-8E39-E9F35477335B}"/>
              </a:ext>
            </a:extLst>
          </p:cNvPr>
          <p:cNvSpPr>
            <a:spLocks noGrp="1"/>
          </p:cNvSpPr>
          <p:nvPr>
            <p:ph type="title"/>
          </p:nvPr>
        </p:nvSpPr>
        <p:spPr/>
        <p:txBody>
          <a:bodyPr anchor="b"/>
          <a:lstStyle/>
          <a:p>
            <a:pPr eaLnBrk="1" hangingPunct="1"/>
            <a:r>
              <a:rPr lang="en-US" altLang="en-US"/>
              <a:t>The True Truth</a:t>
            </a:r>
          </a:p>
        </p:txBody>
      </p:sp>
      <p:sp>
        <p:nvSpPr>
          <p:cNvPr id="7171" name="Rectangle 3">
            <a:extLst>
              <a:ext uri="{FF2B5EF4-FFF2-40B4-BE49-F238E27FC236}">
                <a16:creationId xmlns:a16="http://schemas.microsoft.com/office/drawing/2014/main" id="{169327D7-A198-4A5A-BC8E-32B97E95BA0E}"/>
              </a:ext>
            </a:extLst>
          </p:cNvPr>
          <p:cNvSpPr>
            <a:spLocks noGrp="1" noChangeArrowheads="1"/>
          </p:cNvSpPr>
          <p:nvPr>
            <p:ph idx="1"/>
          </p:nvPr>
        </p:nvSpPr>
        <p:spPr>
          <a:xfrm>
            <a:off x="677334" y="1432720"/>
            <a:ext cx="4876801" cy="4297363"/>
          </a:xfrm>
        </p:spPr>
        <p:txBody>
          <a:bodyPr>
            <a:normAutofit/>
          </a:bodyPr>
          <a:lstStyle/>
          <a:p>
            <a:pPr marL="0" indent="0">
              <a:buNone/>
              <a:defRPr/>
            </a:pPr>
            <a:endParaRPr lang="en-US" sz="2400" dirty="0">
              <a:ea typeface="ＭＳ Ｐゴシック" pitchFamily="-112" charset="-128"/>
            </a:endParaRPr>
          </a:p>
          <a:p>
            <a:pPr eaLnBrk="1" hangingPunct="1">
              <a:defRPr/>
            </a:pPr>
            <a:r>
              <a:rPr lang="en-US" sz="2400" dirty="0">
                <a:ea typeface="ＭＳ Ｐゴシック" pitchFamily="-112" charset="-128"/>
              </a:rPr>
              <a:t>Sex is something to consider for </a:t>
            </a:r>
            <a:r>
              <a:rPr lang="en-US" sz="2400" b="1" dirty="0">
                <a:solidFill>
                  <a:srgbClr val="FF40FF"/>
                </a:solidFill>
                <a:ea typeface="ＭＳ Ｐゴシック" pitchFamily="-112" charset="-128"/>
              </a:rPr>
              <a:t>everyone</a:t>
            </a:r>
            <a:r>
              <a:rPr lang="en-US" sz="2400" dirty="0">
                <a:ea typeface="ＭＳ Ｐゴシック" pitchFamily="-112" charset="-128"/>
              </a:rPr>
              <a:t>, with or without a disability. </a:t>
            </a:r>
          </a:p>
          <a:p>
            <a:pPr eaLnBrk="1" hangingPunct="1">
              <a:defRPr/>
            </a:pPr>
            <a:r>
              <a:rPr lang="en-US" sz="2400" dirty="0">
                <a:ea typeface="ＭＳ Ｐゴシック" pitchFamily="-112" charset="-128"/>
              </a:rPr>
              <a:t>We can’t assume               anything about                      the role sex does                    or doesn’t play                       in someone’s life.</a:t>
            </a:r>
          </a:p>
          <a:p>
            <a:pPr marL="0" indent="0">
              <a:buNone/>
              <a:defRPr/>
            </a:pPr>
            <a:endParaRPr lang="en-US" sz="2400" dirty="0">
              <a:ea typeface="ＭＳ Ｐゴシック" pitchFamily="-112" charset="-128"/>
            </a:endParaRPr>
          </a:p>
          <a:p>
            <a:pPr marL="0" indent="0">
              <a:buBlip>
                <a:blip r:embed="rId3"/>
              </a:buBlip>
              <a:defRPr/>
            </a:pPr>
            <a:endParaRPr lang="en-US" sz="2400" dirty="0">
              <a:ea typeface="ＭＳ Ｐゴシック" pitchFamily="-112" charset="-128"/>
            </a:endParaRPr>
          </a:p>
        </p:txBody>
      </p:sp>
      <p:pic>
        <p:nvPicPr>
          <p:cNvPr id="29699" name="Picture 8">
            <a:extLst>
              <a:ext uri="{FF2B5EF4-FFF2-40B4-BE49-F238E27FC236}">
                <a16:creationId xmlns:a16="http://schemas.microsoft.com/office/drawing/2014/main" id="{8052A901-DFA3-D749-A0CC-B0F391C55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135" y="869932"/>
            <a:ext cx="3742509" cy="26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a:extLst>
              <a:ext uri="{FF2B5EF4-FFF2-40B4-BE49-F238E27FC236}">
                <a16:creationId xmlns:a16="http://schemas.microsoft.com/office/drawing/2014/main" id="{1CF5CE11-86B1-6E41-9B04-6446E72535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6762" y="3738185"/>
            <a:ext cx="5377240" cy="19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3">
            <a:extLst>
              <a:ext uri="{FF2B5EF4-FFF2-40B4-BE49-F238E27FC236}">
                <a16:creationId xmlns:a16="http://schemas.microsoft.com/office/drawing/2014/main" id="{4E5E37F5-732D-8544-BD0C-D3F596AC0C22}"/>
              </a:ext>
            </a:extLst>
          </p:cNvPr>
          <p:cNvSpPr txBox="1">
            <a:spLocks noChangeArrowheads="1"/>
          </p:cNvSpPr>
          <p:nvPr/>
        </p:nvSpPr>
        <p:spPr bwMode="auto">
          <a:xfrm>
            <a:off x="537411" y="6324600"/>
            <a:ext cx="868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a:t>Cartoons by Pate (aka, Paul Pateman). Kutner, Jenny. These Cheeky Alphabet Cartoons Are Busting Myths About Sex and Disability. (2015, November 20). </a:t>
            </a:r>
            <a:r>
              <a:rPr lang="en-US" altLang="en-US" sz="800" i="1"/>
              <a:t>Mic</a:t>
            </a:r>
            <a:r>
              <a:rPr lang="en-US" altLang="en-US" sz="800"/>
              <a:t>. Retrieved November 14, 2021 from https://www.mic.com/articles/128954/these-cheeky-alphabet-cartoons-are-busting-myths-about-sex-and-disability.</a:t>
            </a:r>
          </a:p>
        </p:txBody>
      </p:sp>
      <p:sp>
        <p:nvSpPr>
          <p:cNvPr id="3" name="TextBox 2">
            <a:extLst>
              <a:ext uri="{FF2B5EF4-FFF2-40B4-BE49-F238E27FC236}">
                <a16:creationId xmlns:a16="http://schemas.microsoft.com/office/drawing/2014/main" id="{26D436A6-BC12-67D4-AD74-8BBD867CDC0A}"/>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3838047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E0C81F5-564F-2046-A55B-5503A1E751F8}"/>
              </a:ext>
            </a:extLst>
          </p:cNvPr>
          <p:cNvSpPr>
            <a:spLocks noGrp="1"/>
          </p:cNvSpPr>
          <p:nvPr>
            <p:ph type="title"/>
          </p:nvPr>
        </p:nvSpPr>
        <p:spPr/>
        <p:txBody>
          <a:bodyPr anchor="b"/>
          <a:lstStyle/>
          <a:p>
            <a:pPr eaLnBrk="1" hangingPunct="1"/>
            <a:r>
              <a:rPr lang="en-US" altLang="en-US"/>
              <a:t>What do these have in common?</a:t>
            </a:r>
          </a:p>
        </p:txBody>
      </p:sp>
      <p:sp>
        <p:nvSpPr>
          <p:cNvPr id="4" name="Content Placeholder 3">
            <a:extLst>
              <a:ext uri="{FF2B5EF4-FFF2-40B4-BE49-F238E27FC236}">
                <a16:creationId xmlns:a16="http://schemas.microsoft.com/office/drawing/2014/main" id="{7E0AECB7-1159-6A40-A10D-B7C2907C6990}"/>
              </a:ext>
            </a:extLst>
          </p:cNvPr>
          <p:cNvSpPr>
            <a:spLocks noGrp="1"/>
          </p:cNvSpPr>
          <p:nvPr>
            <p:ph idx="1"/>
          </p:nvPr>
        </p:nvSpPr>
        <p:spPr>
          <a:xfrm>
            <a:off x="677334" y="2197768"/>
            <a:ext cx="8229600" cy="3962400"/>
          </a:xfrm>
        </p:spPr>
        <p:txBody>
          <a:bodyPr numCol="2">
            <a:normAutofit fontScale="92500" lnSpcReduction="10000"/>
          </a:bodyPr>
          <a:lstStyle/>
          <a:p>
            <a:pPr>
              <a:buClr>
                <a:schemeClr val="tx2">
                  <a:lumMod val="60000"/>
                  <a:lumOff val="40000"/>
                </a:schemeClr>
              </a:buClr>
              <a:buSzPct val="85000"/>
              <a:defRPr/>
            </a:pPr>
            <a:r>
              <a:rPr lang="en-US" sz="2800" dirty="0">
                <a:ea typeface="ＭＳ Ｐゴシック" pitchFamily="-112" charset="-128"/>
              </a:rPr>
              <a:t>Depression</a:t>
            </a:r>
          </a:p>
          <a:p>
            <a:pPr>
              <a:buClr>
                <a:schemeClr val="tx2">
                  <a:lumMod val="60000"/>
                  <a:lumOff val="40000"/>
                </a:schemeClr>
              </a:buClr>
              <a:buSzPct val="85000"/>
              <a:defRPr/>
            </a:pPr>
            <a:r>
              <a:rPr lang="en-US" sz="2800" dirty="0">
                <a:ea typeface="ＭＳ Ｐゴシック" pitchFamily="-112" charset="-128"/>
              </a:rPr>
              <a:t>Cognitive changes</a:t>
            </a:r>
          </a:p>
          <a:p>
            <a:pPr>
              <a:buClr>
                <a:schemeClr val="tx2">
                  <a:lumMod val="60000"/>
                  <a:lumOff val="40000"/>
                </a:schemeClr>
              </a:buClr>
              <a:buSzPct val="85000"/>
              <a:defRPr/>
            </a:pPr>
            <a:r>
              <a:rPr lang="en-US" sz="2800" dirty="0">
                <a:ea typeface="ＭＳ Ｐゴシック" pitchFamily="-112" charset="-128"/>
              </a:rPr>
              <a:t>PTSD</a:t>
            </a:r>
          </a:p>
          <a:p>
            <a:pPr>
              <a:buClr>
                <a:schemeClr val="tx2">
                  <a:lumMod val="60000"/>
                  <a:lumOff val="40000"/>
                </a:schemeClr>
              </a:buClr>
              <a:buSzPct val="85000"/>
              <a:defRPr/>
            </a:pPr>
            <a:r>
              <a:rPr lang="en-US" sz="2800" dirty="0">
                <a:ea typeface="ＭＳ Ｐゴシック" pitchFamily="-112" charset="-128"/>
              </a:rPr>
              <a:t>Chronic pain</a:t>
            </a:r>
          </a:p>
          <a:p>
            <a:pPr>
              <a:buClr>
                <a:schemeClr val="tx2">
                  <a:lumMod val="60000"/>
                  <a:lumOff val="40000"/>
                </a:schemeClr>
              </a:buClr>
              <a:buSzPct val="85000"/>
              <a:defRPr/>
            </a:pPr>
            <a:r>
              <a:rPr lang="en-US" sz="2800" dirty="0">
                <a:ea typeface="ＭＳ Ｐゴシック" pitchFamily="-112" charset="-128"/>
              </a:rPr>
              <a:t>Sleep problems</a:t>
            </a:r>
          </a:p>
          <a:p>
            <a:pPr>
              <a:buClr>
                <a:schemeClr val="tx2">
                  <a:lumMod val="60000"/>
                  <a:lumOff val="40000"/>
                </a:schemeClr>
              </a:buClr>
              <a:buSzPct val="85000"/>
              <a:defRPr/>
            </a:pPr>
            <a:r>
              <a:rPr lang="en-US" sz="2800" dirty="0">
                <a:ea typeface="ＭＳ Ｐゴシック" pitchFamily="-112" charset="-128"/>
              </a:rPr>
              <a:t>Frustration</a:t>
            </a:r>
          </a:p>
          <a:p>
            <a:pPr>
              <a:buClr>
                <a:schemeClr val="tx2">
                  <a:lumMod val="60000"/>
                  <a:lumOff val="40000"/>
                </a:schemeClr>
              </a:buClr>
              <a:buSzPct val="85000"/>
              <a:defRPr/>
            </a:pPr>
            <a:r>
              <a:rPr lang="en-US" sz="2800" dirty="0">
                <a:ea typeface="ＭＳ Ｐゴシック" pitchFamily="-112" charset="-128"/>
              </a:rPr>
              <a:t>Alcohol/drug abuse</a:t>
            </a:r>
          </a:p>
          <a:p>
            <a:pPr>
              <a:buClr>
                <a:schemeClr val="tx2">
                  <a:lumMod val="60000"/>
                  <a:lumOff val="40000"/>
                </a:schemeClr>
              </a:buClr>
              <a:buSzPct val="85000"/>
              <a:defRPr/>
            </a:pPr>
            <a:endParaRPr lang="en-US" sz="2800" dirty="0">
              <a:ea typeface="ＭＳ Ｐゴシック" pitchFamily="-112" charset="-128"/>
            </a:endParaRPr>
          </a:p>
          <a:p>
            <a:pPr>
              <a:buClr>
                <a:schemeClr val="tx2">
                  <a:lumMod val="60000"/>
                  <a:lumOff val="40000"/>
                </a:schemeClr>
              </a:buClr>
              <a:buSzPct val="85000"/>
              <a:defRPr/>
            </a:pPr>
            <a:r>
              <a:rPr lang="en-US" sz="2800" dirty="0">
                <a:ea typeface="ＭＳ Ｐゴシック" pitchFamily="-112" charset="-128"/>
              </a:rPr>
              <a:t>Medication</a:t>
            </a:r>
          </a:p>
          <a:p>
            <a:pPr>
              <a:buClr>
                <a:schemeClr val="tx2">
                  <a:lumMod val="60000"/>
                  <a:lumOff val="40000"/>
                </a:schemeClr>
              </a:buClr>
              <a:buSzPct val="85000"/>
              <a:defRPr/>
            </a:pPr>
            <a:r>
              <a:rPr lang="en-US" sz="2800" dirty="0">
                <a:ea typeface="ＭＳ Ｐゴシック" pitchFamily="-112" charset="-128"/>
              </a:rPr>
              <a:t>Anxiety/stress</a:t>
            </a:r>
          </a:p>
          <a:p>
            <a:pPr>
              <a:buClr>
                <a:schemeClr val="tx2">
                  <a:lumMod val="60000"/>
                  <a:lumOff val="40000"/>
                </a:schemeClr>
              </a:buClr>
              <a:buSzPct val="85000"/>
              <a:defRPr/>
            </a:pPr>
            <a:r>
              <a:rPr lang="en-US" sz="2800" dirty="0">
                <a:ea typeface="ＭＳ Ｐゴシック" pitchFamily="-112" charset="-128"/>
              </a:rPr>
              <a:t>Financial problems</a:t>
            </a:r>
          </a:p>
          <a:p>
            <a:pPr>
              <a:buClr>
                <a:schemeClr val="tx2">
                  <a:lumMod val="60000"/>
                  <a:lumOff val="40000"/>
                </a:schemeClr>
              </a:buClr>
              <a:buSzPct val="85000"/>
              <a:defRPr/>
            </a:pPr>
            <a:r>
              <a:rPr lang="en-US" sz="2800" dirty="0">
                <a:ea typeface="ＭＳ Ｐゴシック" pitchFamily="-112" charset="-128"/>
              </a:rPr>
              <a:t>Job problems/loss</a:t>
            </a:r>
          </a:p>
          <a:p>
            <a:pPr>
              <a:buClr>
                <a:schemeClr val="tx2">
                  <a:lumMod val="60000"/>
                  <a:lumOff val="40000"/>
                </a:schemeClr>
              </a:buClr>
              <a:buSzPct val="85000"/>
              <a:defRPr/>
            </a:pPr>
            <a:r>
              <a:rPr lang="en-US" sz="2800" dirty="0">
                <a:ea typeface="ＭＳ Ｐゴシック" pitchFamily="-112" charset="-128"/>
              </a:rPr>
              <a:t>Relationship problems</a:t>
            </a:r>
          </a:p>
          <a:p>
            <a:pPr>
              <a:buClr>
                <a:schemeClr val="tx2">
                  <a:lumMod val="60000"/>
                  <a:lumOff val="40000"/>
                </a:schemeClr>
              </a:buClr>
              <a:buSzPct val="85000"/>
              <a:defRPr/>
            </a:pPr>
            <a:r>
              <a:rPr lang="en-US" sz="2800" dirty="0">
                <a:ea typeface="ＭＳ Ｐゴシック" pitchFamily="-112" charset="-128"/>
              </a:rPr>
              <a:t>Medical conditions</a:t>
            </a:r>
          </a:p>
          <a:p>
            <a:pPr>
              <a:buClr>
                <a:schemeClr val="tx2">
                  <a:lumMod val="60000"/>
                  <a:lumOff val="40000"/>
                </a:schemeClr>
              </a:buClr>
              <a:buSzPct val="85000"/>
              <a:defRPr/>
            </a:pPr>
            <a:r>
              <a:rPr lang="en-US" sz="2800" dirty="0">
                <a:ea typeface="ＭＳ Ｐゴシック" pitchFamily="-112" charset="-128"/>
              </a:rPr>
              <a:t>Body image</a:t>
            </a:r>
          </a:p>
          <a:p>
            <a:pPr>
              <a:defRPr/>
            </a:pPr>
            <a:endParaRPr lang="en-US" sz="3000" dirty="0"/>
          </a:p>
        </p:txBody>
      </p:sp>
      <p:sp>
        <p:nvSpPr>
          <p:cNvPr id="3" name="TextBox 2">
            <a:extLst>
              <a:ext uri="{FF2B5EF4-FFF2-40B4-BE49-F238E27FC236}">
                <a16:creationId xmlns:a16="http://schemas.microsoft.com/office/drawing/2014/main" id="{D05E4F0B-E82B-65AF-F8EB-4EE6CB92D102}"/>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24972120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7D801BE7-8394-8B48-A08F-AFD10A2DA0F6}"/>
              </a:ext>
            </a:extLst>
          </p:cNvPr>
          <p:cNvSpPr>
            <a:spLocks noGrp="1"/>
          </p:cNvSpPr>
          <p:nvPr>
            <p:ph type="title"/>
          </p:nvPr>
        </p:nvSpPr>
        <p:spPr>
          <a:xfrm>
            <a:off x="605590" y="838200"/>
            <a:ext cx="8382000" cy="914400"/>
          </a:xfrm>
        </p:spPr>
        <p:txBody>
          <a:bodyPr/>
          <a:lstStyle/>
          <a:p>
            <a:r>
              <a:rPr lang="en-US" altLang="en-US" dirty="0"/>
              <a:t>Sexual Dysfunction</a:t>
            </a:r>
          </a:p>
        </p:txBody>
      </p:sp>
      <p:sp>
        <p:nvSpPr>
          <p:cNvPr id="3" name="Content Placeholder 2">
            <a:extLst>
              <a:ext uri="{FF2B5EF4-FFF2-40B4-BE49-F238E27FC236}">
                <a16:creationId xmlns:a16="http://schemas.microsoft.com/office/drawing/2014/main" id="{5A952A8A-1A6A-48C1-81EA-AC3FA33ED23C}"/>
              </a:ext>
            </a:extLst>
          </p:cNvPr>
          <p:cNvSpPr>
            <a:spLocks noGrp="1"/>
          </p:cNvSpPr>
          <p:nvPr>
            <p:ph idx="1"/>
          </p:nvPr>
        </p:nvSpPr>
        <p:spPr>
          <a:xfrm>
            <a:off x="605590" y="1752600"/>
            <a:ext cx="8229600" cy="4572000"/>
          </a:xfrm>
        </p:spPr>
        <p:txBody>
          <a:bodyPr>
            <a:noAutofit/>
          </a:bodyPr>
          <a:lstStyle/>
          <a:p>
            <a:pPr>
              <a:spcBef>
                <a:spcPts val="0"/>
              </a:spcBef>
              <a:spcAft>
                <a:spcPts val="400"/>
              </a:spcAft>
              <a:defRPr/>
            </a:pPr>
            <a:r>
              <a:rPr lang="en-US" sz="2200" dirty="0">
                <a:ea typeface="ＭＳ Ｐゴシック" pitchFamily="-112" charset="-128"/>
              </a:rPr>
              <a:t>People with vaginas</a:t>
            </a:r>
          </a:p>
          <a:p>
            <a:pPr lvl="1">
              <a:spcBef>
                <a:spcPts val="0"/>
              </a:spcBef>
              <a:spcAft>
                <a:spcPts val="400"/>
              </a:spcAft>
              <a:defRPr/>
            </a:pPr>
            <a:r>
              <a:rPr lang="en-US" sz="2000" dirty="0">
                <a:ea typeface="ＭＳ Ｐゴシック" pitchFamily="-112" charset="-128"/>
              </a:rPr>
              <a:t>Lubrication difficulty</a:t>
            </a:r>
          </a:p>
          <a:p>
            <a:pPr lvl="1">
              <a:spcBef>
                <a:spcPts val="0"/>
              </a:spcBef>
              <a:spcAft>
                <a:spcPts val="400"/>
              </a:spcAft>
              <a:defRPr/>
            </a:pPr>
            <a:r>
              <a:rPr lang="en-US" sz="2000" dirty="0">
                <a:ea typeface="ＭＳ Ｐゴシック" pitchFamily="-112" charset="-128"/>
              </a:rPr>
              <a:t>Inability to achieve orgasm</a:t>
            </a:r>
          </a:p>
          <a:p>
            <a:pPr lvl="1">
              <a:spcBef>
                <a:spcPts val="0"/>
              </a:spcBef>
              <a:spcAft>
                <a:spcPts val="400"/>
              </a:spcAft>
              <a:defRPr/>
            </a:pPr>
            <a:r>
              <a:rPr lang="en-US" sz="2000" dirty="0">
                <a:ea typeface="ＭＳ Ｐゴシック" pitchFamily="-112" charset="-128"/>
              </a:rPr>
              <a:t>Inability to relax vaginal muscles to allow for intercourse</a:t>
            </a:r>
          </a:p>
          <a:p>
            <a:pPr>
              <a:spcBef>
                <a:spcPts val="0"/>
              </a:spcBef>
              <a:spcAft>
                <a:spcPts val="400"/>
              </a:spcAft>
              <a:defRPr/>
            </a:pPr>
            <a:r>
              <a:rPr lang="en-US" sz="2200" dirty="0">
                <a:ea typeface="ＭＳ Ｐゴシック" pitchFamily="-112" charset="-128"/>
              </a:rPr>
              <a:t>People with penises</a:t>
            </a:r>
          </a:p>
          <a:p>
            <a:pPr lvl="1">
              <a:spcBef>
                <a:spcPts val="0"/>
              </a:spcBef>
              <a:spcAft>
                <a:spcPts val="400"/>
              </a:spcAft>
              <a:defRPr/>
            </a:pPr>
            <a:r>
              <a:rPr lang="en-US" sz="2000" dirty="0">
                <a:ea typeface="ＭＳ Ｐゴシック" pitchFamily="-112" charset="-128"/>
              </a:rPr>
              <a:t>Premature ejaculation</a:t>
            </a:r>
          </a:p>
          <a:p>
            <a:pPr lvl="1">
              <a:spcBef>
                <a:spcPts val="0"/>
              </a:spcBef>
              <a:spcAft>
                <a:spcPts val="400"/>
              </a:spcAft>
              <a:defRPr/>
            </a:pPr>
            <a:r>
              <a:rPr lang="en-US" sz="2000" dirty="0">
                <a:ea typeface="ＭＳ Ｐゴシック" pitchFamily="-112" charset="-128"/>
              </a:rPr>
              <a:t>Erectile dysfunction</a:t>
            </a:r>
          </a:p>
          <a:p>
            <a:pPr lvl="1">
              <a:spcBef>
                <a:spcPts val="0"/>
              </a:spcBef>
              <a:spcAft>
                <a:spcPts val="400"/>
              </a:spcAft>
              <a:defRPr/>
            </a:pPr>
            <a:r>
              <a:rPr lang="en-US" sz="2000" dirty="0">
                <a:ea typeface="ＭＳ Ｐゴシック" pitchFamily="-112" charset="-128"/>
              </a:rPr>
              <a:t>Absent or delayed ejaculation despite sexual stimulation</a:t>
            </a:r>
          </a:p>
          <a:p>
            <a:pPr>
              <a:spcBef>
                <a:spcPts val="0"/>
              </a:spcBef>
              <a:spcAft>
                <a:spcPts val="400"/>
              </a:spcAft>
              <a:defRPr/>
            </a:pPr>
            <a:r>
              <a:rPr lang="en-US" sz="2200" dirty="0">
                <a:ea typeface="ＭＳ Ｐゴシック" pitchFamily="-112" charset="-128"/>
              </a:rPr>
              <a:t>In anyone</a:t>
            </a:r>
          </a:p>
          <a:p>
            <a:pPr lvl="1">
              <a:spcBef>
                <a:spcPts val="0"/>
              </a:spcBef>
              <a:spcAft>
                <a:spcPts val="400"/>
              </a:spcAft>
              <a:defRPr/>
            </a:pPr>
            <a:r>
              <a:rPr lang="en-US" sz="2000" dirty="0">
                <a:ea typeface="ＭＳ Ｐゴシック" pitchFamily="-112" charset="-128"/>
              </a:rPr>
              <a:t>Lack of interest or desire</a:t>
            </a:r>
          </a:p>
          <a:p>
            <a:pPr lvl="1">
              <a:spcBef>
                <a:spcPts val="0"/>
              </a:spcBef>
              <a:spcAft>
                <a:spcPts val="400"/>
              </a:spcAft>
              <a:defRPr/>
            </a:pPr>
            <a:r>
              <a:rPr lang="en-US" sz="2000" dirty="0">
                <a:ea typeface="ＭＳ Ｐゴシック" pitchFamily="-112" charset="-128"/>
              </a:rPr>
              <a:t>Inability to become aroused</a:t>
            </a:r>
          </a:p>
          <a:p>
            <a:pPr lvl="1">
              <a:spcBef>
                <a:spcPts val="0"/>
              </a:spcBef>
              <a:spcAft>
                <a:spcPts val="400"/>
              </a:spcAft>
              <a:defRPr/>
            </a:pPr>
            <a:r>
              <a:rPr lang="en-US" sz="2000" dirty="0">
                <a:ea typeface="ＭＳ Ｐゴシック" pitchFamily="-112" charset="-128"/>
              </a:rPr>
              <a:t>Pain with intercourse</a:t>
            </a:r>
          </a:p>
          <a:p>
            <a:pPr marL="0" indent="0" algn="r">
              <a:spcBef>
                <a:spcPts val="0"/>
              </a:spcBef>
              <a:spcAft>
                <a:spcPts val="400"/>
              </a:spcAft>
              <a:buNone/>
              <a:defRPr/>
            </a:pPr>
            <a:endParaRPr lang="en-US" sz="2200" b="1" dirty="0">
              <a:ea typeface="ＭＳ Ｐゴシック" pitchFamily="-112" charset="-128"/>
            </a:endParaRPr>
          </a:p>
          <a:p>
            <a:pPr marL="0" indent="0" algn="r">
              <a:spcBef>
                <a:spcPts val="0"/>
              </a:spcBef>
              <a:spcAft>
                <a:spcPts val="400"/>
              </a:spcAft>
              <a:buNone/>
              <a:defRPr/>
            </a:pPr>
            <a:endParaRPr lang="en-US" sz="2200" b="1" dirty="0">
              <a:ea typeface="ＭＳ Ｐゴシック" pitchFamily="-112" charset="-128"/>
            </a:endParaRPr>
          </a:p>
          <a:p>
            <a:pPr marL="457200" lvl="1" indent="0">
              <a:spcBef>
                <a:spcPts val="0"/>
              </a:spcBef>
              <a:spcAft>
                <a:spcPts val="400"/>
              </a:spcAft>
              <a:buNone/>
              <a:defRPr/>
            </a:pPr>
            <a:r>
              <a:rPr lang="en-US" sz="2200" dirty="0">
                <a:ea typeface="ＭＳ Ｐゴシック" pitchFamily="-112" charset="-128"/>
              </a:rPr>
              <a:t> </a:t>
            </a:r>
          </a:p>
        </p:txBody>
      </p:sp>
      <p:sp>
        <p:nvSpPr>
          <p:cNvPr id="4" name="TextBox 3">
            <a:extLst>
              <a:ext uri="{FF2B5EF4-FFF2-40B4-BE49-F238E27FC236}">
                <a16:creationId xmlns:a16="http://schemas.microsoft.com/office/drawing/2014/main" id="{874B0A44-A48C-CFC9-52D2-8F719EAE4DCF}"/>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12094924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1CF04F-C9E8-4181-FCC0-388CC45FD16B}"/>
              </a:ext>
            </a:extLst>
          </p:cNvPr>
          <p:cNvSpPr txBox="1">
            <a:spLocks/>
          </p:cNvSpPr>
          <p:nvPr/>
        </p:nvSpPr>
        <p:spPr>
          <a:xfrm>
            <a:off x="858129" y="2166425"/>
            <a:ext cx="8806375" cy="312302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600" i="1" dirty="0"/>
              <a:t>Take Aways: </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Sex and sexuality looks different and varies in importance across individuals, disability or not</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There are many biological, social, emotional, and environmental, and cultural factors that can affect sexual health</a:t>
            </a:r>
          </a:p>
        </p:txBody>
      </p:sp>
      <p:sp>
        <p:nvSpPr>
          <p:cNvPr id="3" name="TextBox 2">
            <a:extLst>
              <a:ext uri="{FF2B5EF4-FFF2-40B4-BE49-F238E27FC236}">
                <a16:creationId xmlns:a16="http://schemas.microsoft.com/office/drawing/2014/main" id="{50B7D228-9B82-53C4-E5C3-9C48B12134F2}"/>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393590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a:xfrm>
            <a:off x="677334" y="1087902"/>
            <a:ext cx="8596668" cy="1320800"/>
          </a:xfrm>
        </p:spPr>
        <p:txBody>
          <a:bodyPr anchor="b">
            <a:normAutofit/>
          </a:bodyPr>
          <a:lstStyle/>
          <a:p>
            <a:r>
              <a:rPr lang="en-US" altLang="en-US" dirty="0"/>
              <a:t>Objective #2: </a:t>
            </a:r>
            <a:br>
              <a:rPr lang="en-US" altLang="en-US" i="1" dirty="0"/>
            </a:br>
            <a:r>
              <a:rPr lang="en-US" altLang="en-US" i="1" dirty="0"/>
              <a:t>Impact of TBI on Sex and Sexuality </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a:xfrm>
            <a:off x="677334" y="2160589"/>
            <a:ext cx="9124392" cy="3880773"/>
          </a:xfrm>
        </p:spPr>
        <p:txBody>
          <a:bodyPr>
            <a:normAutofit/>
          </a:bodyPr>
          <a:lstStyle/>
          <a:p>
            <a:pPr eaLnBrk="1" hangingPunct="1">
              <a:lnSpc>
                <a:spcPct val="90000"/>
              </a:lnSpc>
              <a:buFont typeface="Wingdings" pitchFamily="2" charset="2"/>
              <a:buNone/>
            </a:pPr>
            <a:endParaRPr lang="en-US" altLang="en-US" sz="2800" i="1" dirty="0"/>
          </a:p>
          <a:p>
            <a:r>
              <a:rPr lang="en-US" altLang="en-US" sz="2800" dirty="0"/>
              <a:t>Cognitive changes</a:t>
            </a:r>
          </a:p>
          <a:p>
            <a:r>
              <a:rPr lang="en-US" altLang="en-US" sz="2800" dirty="0"/>
              <a:t>Physical changes</a:t>
            </a:r>
          </a:p>
          <a:p>
            <a:r>
              <a:rPr lang="en-US" altLang="en-US" sz="2800" dirty="0"/>
              <a:t>Emotional factors, sense of self</a:t>
            </a:r>
          </a:p>
          <a:p>
            <a:r>
              <a:rPr lang="en-US" altLang="en-US" sz="2800" dirty="0"/>
              <a:t>Social changes</a:t>
            </a:r>
            <a:br>
              <a:rPr lang="en-US" altLang="en-US" sz="2800" dirty="0"/>
            </a:br>
            <a:endParaRPr lang="en-US" altLang="en-US" sz="2800" dirty="0"/>
          </a:p>
        </p:txBody>
      </p:sp>
    </p:spTree>
    <p:extLst>
      <p:ext uri="{BB962C8B-B14F-4D97-AF65-F5344CB8AC3E}">
        <p14:creationId xmlns:p14="http://schemas.microsoft.com/office/powerpoint/2010/main" val="29749266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
            <a:extLst>
              <a:ext uri="{FF2B5EF4-FFF2-40B4-BE49-F238E27FC236}">
                <a16:creationId xmlns:a16="http://schemas.microsoft.com/office/drawing/2014/main" id="{7F3B7725-5C5D-4E42-848D-E86FD46AE65F}"/>
              </a:ext>
            </a:extLst>
          </p:cNvPr>
          <p:cNvSpPr>
            <a:spLocks noGrp="1"/>
          </p:cNvSpPr>
          <p:nvPr>
            <p:ph type="title"/>
          </p:nvPr>
        </p:nvSpPr>
        <p:spPr>
          <a:xfrm>
            <a:off x="677334" y="858252"/>
            <a:ext cx="8382000" cy="914400"/>
          </a:xfrm>
        </p:spPr>
        <p:txBody>
          <a:bodyPr/>
          <a:lstStyle/>
          <a:p>
            <a:pPr eaLnBrk="1" hangingPunct="1"/>
            <a:r>
              <a:rPr lang="en-US" altLang="en-US" dirty="0"/>
              <a:t>Sexual Adjustment after Brain Injury</a:t>
            </a:r>
          </a:p>
        </p:txBody>
      </p:sp>
      <p:sp>
        <p:nvSpPr>
          <p:cNvPr id="7" name="Content Placeholder 6">
            <a:extLst>
              <a:ext uri="{FF2B5EF4-FFF2-40B4-BE49-F238E27FC236}">
                <a16:creationId xmlns:a16="http://schemas.microsoft.com/office/drawing/2014/main" id="{7C68048E-D86F-4C9B-B6E7-2302F88DB95D}"/>
              </a:ext>
            </a:extLst>
          </p:cNvPr>
          <p:cNvSpPr>
            <a:spLocks noGrp="1"/>
          </p:cNvSpPr>
          <p:nvPr>
            <p:ph idx="1"/>
          </p:nvPr>
        </p:nvSpPr>
        <p:spPr/>
        <p:txBody>
          <a:bodyPr>
            <a:normAutofit fontScale="92500" lnSpcReduction="20000"/>
          </a:bodyPr>
          <a:lstStyle/>
          <a:p>
            <a:pPr eaLnBrk="1" hangingPunct="1">
              <a:defRPr/>
            </a:pPr>
            <a:r>
              <a:rPr lang="en-US" altLang="en-US" sz="3000" dirty="0">
                <a:ea typeface="ＭＳ Ｐゴシック" pitchFamily="-112" charset="-128"/>
              </a:rPr>
              <a:t>Could include traumatic brain injury, stroke, brain tumor, etc.</a:t>
            </a:r>
          </a:p>
          <a:p>
            <a:pPr lvl="1" eaLnBrk="1" hangingPunct="1">
              <a:defRPr/>
            </a:pPr>
            <a:r>
              <a:rPr lang="en-US" altLang="en-US" sz="2600" dirty="0">
                <a:ea typeface="ＭＳ Ｐゴシック" pitchFamily="-112" charset="-128"/>
              </a:rPr>
              <a:t>Frequent impact on frontal and temporal lobes</a:t>
            </a:r>
          </a:p>
          <a:p>
            <a:pPr lvl="2" eaLnBrk="1" hangingPunct="1">
              <a:defRPr/>
            </a:pPr>
            <a:r>
              <a:rPr lang="en-US" altLang="en-US" sz="2200" dirty="0">
                <a:ea typeface="ＭＳ Ｐゴシック" pitchFamily="-112" charset="-128"/>
              </a:rPr>
              <a:t>Limited expression of emotion</a:t>
            </a:r>
          </a:p>
          <a:p>
            <a:pPr lvl="2" eaLnBrk="1" hangingPunct="1">
              <a:defRPr/>
            </a:pPr>
            <a:r>
              <a:rPr lang="en-US" altLang="en-US" sz="2200" dirty="0">
                <a:ea typeface="ＭＳ Ｐゴシック" pitchFamily="-112" charset="-128"/>
              </a:rPr>
              <a:t>Impulsivity</a:t>
            </a:r>
          </a:p>
          <a:p>
            <a:pPr lvl="1" eaLnBrk="1" hangingPunct="1">
              <a:defRPr/>
            </a:pPr>
            <a:r>
              <a:rPr lang="en-US" altLang="en-US" sz="2600" dirty="0">
                <a:ea typeface="ＭＳ Ｐゴシック" pitchFamily="-112" charset="-128"/>
              </a:rPr>
              <a:t>Brainstem impact </a:t>
            </a:r>
          </a:p>
          <a:p>
            <a:pPr lvl="2" eaLnBrk="1" hangingPunct="1">
              <a:defRPr/>
            </a:pPr>
            <a:r>
              <a:rPr lang="en-US" altLang="en-US" sz="2200" dirty="0">
                <a:ea typeface="ＭＳ Ｐゴシック" pitchFamily="-112" charset="-128"/>
              </a:rPr>
              <a:t>Impaired arousal</a:t>
            </a:r>
          </a:p>
          <a:p>
            <a:pPr lvl="1" eaLnBrk="1" hangingPunct="1">
              <a:defRPr/>
            </a:pPr>
            <a:r>
              <a:rPr lang="en-US" altLang="en-US" sz="2600" dirty="0">
                <a:ea typeface="ＭＳ Ｐゴシック" pitchFamily="-112" charset="-128"/>
              </a:rPr>
              <a:t>Can be highly variable: sex drive increase, decrease or disappear</a:t>
            </a:r>
          </a:p>
          <a:p>
            <a:pPr lvl="1" eaLnBrk="1" hangingPunct="1">
              <a:defRPr/>
            </a:pPr>
            <a:r>
              <a:rPr lang="en-US" altLang="en-US" sz="2600" dirty="0">
                <a:ea typeface="ＭＳ Ｐゴシック" pitchFamily="-112" charset="-128"/>
              </a:rPr>
              <a:t>Spasticity</a:t>
            </a:r>
          </a:p>
          <a:p>
            <a:pPr marL="0" indent="0">
              <a:buNone/>
              <a:defRPr/>
            </a:pPr>
            <a:endParaRPr lang="en-US" altLang="en-US" sz="1400" dirty="0">
              <a:ea typeface="ＭＳ Ｐゴシック" pitchFamily="-112" charset="-128"/>
            </a:endParaRPr>
          </a:p>
          <a:p>
            <a:pPr marL="0" indent="0">
              <a:buNone/>
              <a:defRPr/>
            </a:pPr>
            <a:endParaRPr lang="en-US" altLang="en-US" sz="1400" dirty="0">
              <a:ea typeface="ＭＳ Ｐゴシック" pitchFamily="-112" charset="-128"/>
            </a:endParaRPr>
          </a:p>
          <a:p>
            <a:pPr marL="0" indent="0">
              <a:buNone/>
              <a:defRPr/>
            </a:pPr>
            <a:endParaRPr lang="en-US" altLang="en-US" sz="1400" dirty="0">
              <a:ea typeface="ＭＳ Ｐゴシック" pitchFamily="-112" charset="-128"/>
            </a:endParaRPr>
          </a:p>
          <a:p>
            <a:pPr eaLnBrk="1" hangingPunct="1">
              <a:buFont typeface="Wingdings" panose="05000000000000000000" pitchFamily="2" charset="2"/>
              <a:buNone/>
              <a:defRPr/>
            </a:pPr>
            <a:endParaRPr lang="en-US" altLang="en-US" dirty="0">
              <a:ea typeface="ＭＳ Ｐゴシック" pitchFamily="-112" charset="-128"/>
            </a:endParaRPr>
          </a:p>
          <a:p>
            <a:pPr eaLnBrk="1" hangingPunct="1">
              <a:defRPr/>
            </a:pPr>
            <a:endParaRPr lang="en-US" altLang="en-US" dirty="0">
              <a:ea typeface="ＭＳ Ｐゴシック" pitchFamily="-112" charset="-128"/>
            </a:endParaRPr>
          </a:p>
        </p:txBody>
      </p:sp>
      <p:sp>
        <p:nvSpPr>
          <p:cNvPr id="3" name="TextBox 2">
            <a:extLst>
              <a:ext uri="{FF2B5EF4-FFF2-40B4-BE49-F238E27FC236}">
                <a16:creationId xmlns:a16="http://schemas.microsoft.com/office/drawing/2014/main" id="{09C20CEE-790A-4EB3-7DE1-CCD2D0E4B76E}"/>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4248522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D9D0732-B6B0-9D46-809A-1AE2FA3EE2A0}"/>
              </a:ext>
            </a:extLst>
          </p:cNvPr>
          <p:cNvSpPr>
            <a:spLocks noGrp="1"/>
          </p:cNvSpPr>
          <p:nvPr>
            <p:ph type="title"/>
          </p:nvPr>
        </p:nvSpPr>
        <p:spPr/>
        <p:txBody>
          <a:bodyPr>
            <a:normAutofit fontScale="90000"/>
          </a:bodyPr>
          <a:lstStyle/>
          <a:p>
            <a:pPr eaLnBrk="1" hangingPunct="1"/>
            <a:r>
              <a:rPr lang="en-US" altLang="en-US" sz="4000" dirty="0"/>
              <a:t>Possible Impacts of TBI:</a:t>
            </a:r>
            <a:br>
              <a:rPr lang="en-US" altLang="en-US" sz="4000" dirty="0"/>
            </a:br>
            <a:r>
              <a:rPr lang="en-US" altLang="en-US" sz="4000" i="1" dirty="0"/>
              <a:t>Cognitive Barriers to Sexual Function</a:t>
            </a:r>
          </a:p>
        </p:txBody>
      </p:sp>
      <p:sp>
        <p:nvSpPr>
          <p:cNvPr id="38914" name="Rectangle 3">
            <a:extLst>
              <a:ext uri="{FF2B5EF4-FFF2-40B4-BE49-F238E27FC236}">
                <a16:creationId xmlns:a16="http://schemas.microsoft.com/office/drawing/2014/main" id="{09FE8D69-CA77-FD43-AC04-B1076A968521}"/>
              </a:ext>
            </a:extLst>
          </p:cNvPr>
          <p:cNvSpPr>
            <a:spLocks noGrp="1"/>
          </p:cNvSpPr>
          <p:nvPr>
            <p:ph idx="1"/>
          </p:nvPr>
        </p:nvSpPr>
        <p:spPr>
          <a:xfrm>
            <a:off x="677334" y="2129590"/>
            <a:ext cx="8229600" cy="4953000"/>
          </a:xfrm>
        </p:spPr>
        <p:txBody>
          <a:bodyPr>
            <a:normAutofit/>
          </a:bodyPr>
          <a:lstStyle/>
          <a:p>
            <a:r>
              <a:rPr lang="en-US" altLang="en-US" sz="2800" dirty="0"/>
              <a:t>Decreased affective expression</a:t>
            </a:r>
          </a:p>
          <a:p>
            <a:r>
              <a:rPr lang="en-US" altLang="en-US" sz="2800" dirty="0"/>
              <a:t>Difficulty understanding nonverbal cues</a:t>
            </a:r>
          </a:p>
          <a:p>
            <a:pPr eaLnBrk="1" hangingPunct="1"/>
            <a:r>
              <a:rPr lang="en-US" altLang="en-US" sz="2800" dirty="0"/>
              <a:t>Impaired communication with partners</a:t>
            </a:r>
          </a:p>
          <a:p>
            <a:pPr eaLnBrk="1" hangingPunct="1"/>
            <a:r>
              <a:rPr lang="en-US" altLang="en-US" sz="2800" dirty="0"/>
              <a:t>Difficulty self monitoring </a:t>
            </a:r>
          </a:p>
          <a:p>
            <a:pPr eaLnBrk="1" hangingPunct="1"/>
            <a:r>
              <a:rPr lang="en-US" altLang="en-US" sz="2800" dirty="0"/>
              <a:t>Difficulty discriminating between public and private behaviors</a:t>
            </a:r>
          </a:p>
          <a:p>
            <a:pPr eaLnBrk="1" hangingPunct="1"/>
            <a:r>
              <a:rPr lang="en-US" altLang="en-US" sz="2800" dirty="0"/>
              <a:t>Initiation deficits</a:t>
            </a:r>
          </a:p>
        </p:txBody>
      </p:sp>
      <p:sp>
        <p:nvSpPr>
          <p:cNvPr id="3" name="TextBox 2">
            <a:extLst>
              <a:ext uri="{FF2B5EF4-FFF2-40B4-BE49-F238E27FC236}">
                <a16:creationId xmlns:a16="http://schemas.microsoft.com/office/drawing/2014/main" id="{53EE6AD4-44A6-1B0D-03A0-74D6D1D1CA53}"/>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33304590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21CA1A4-B58C-3144-8B85-DD15C6A18D2D}"/>
              </a:ext>
            </a:extLst>
          </p:cNvPr>
          <p:cNvSpPr>
            <a:spLocks noGrp="1"/>
          </p:cNvSpPr>
          <p:nvPr>
            <p:ph type="title"/>
          </p:nvPr>
        </p:nvSpPr>
        <p:spPr/>
        <p:txBody>
          <a:bodyPr/>
          <a:lstStyle/>
          <a:p>
            <a:r>
              <a:rPr lang="en-US" altLang="en-US" dirty="0"/>
              <a:t>Case Example</a:t>
            </a:r>
          </a:p>
        </p:txBody>
      </p:sp>
      <p:sp>
        <p:nvSpPr>
          <p:cNvPr id="36866" name="Content Placeholder 2">
            <a:extLst>
              <a:ext uri="{FF2B5EF4-FFF2-40B4-BE49-F238E27FC236}">
                <a16:creationId xmlns:a16="http://schemas.microsoft.com/office/drawing/2014/main" id="{5F5B90F5-B777-EE44-A1AD-D3FE828B16F1}"/>
              </a:ext>
            </a:extLst>
          </p:cNvPr>
          <p:cNvSpPr>
            <a:spLocks noGrp="1"/>
          </p:cNvSpPr>
          <p:nvPr>
            <p:ph idx="1"/>
          </p:nvPr>
        </p:nvSpPr>
        <p:spPr>
          <a:xfrm>
            <a:off x="677334" y="1808897"/>
            <a:ext cx="8596668" cy="3880773"/>
          </a:xfrm>
        </p:spPr>
        <p:txBody>
          <a:bodyPr>
            <a:noAutofit/>
          </a:bodyPr>
          <a:lstStyle/>
          <a:p>
            <a:r>
              <a:rPr lang="en-US" altLang="en-US" sz="2600" dirty="0"/>
              <a:t>An inpatient who identified as female and used she/her pronouns, in her late teens with a severe brain injury from stroke</a:t>
            </a:r>
          </a:p>
          <a:p>
            <a:r>
              <a:rPr lang="en-US" altLang="en-US" sz="2600" dirty="0"/>
              <a:t>Hypersexual after injury</a:t>
            </a:r>
          </a:p>
          <a:p>
            <a:r>
              <a:rPr lang="en-US" altLang="en-US" sz="2600" dirty="0"/>
              <a:t>Very cognitively impaired with low insight into safety precautions</a:t>
            </a:r>
          </a:p>
          <a:p>
            <a:r>
              <a:rPr lang="en-US" altLang="en-US" sz="2600" dirty="0"/>
              <a:t>Still technologically savvy, though</a:t>
            </a:r>
          </a:p>
          <a:p>
            <a:r>
              <a:rPr lang="en-US" altLang="en-US" sz="2600" dirty="0"/>
              <a:t>Strangers coming to the house expecting romantic encounters when she and her mother were home alone</a:t>
            </a:r>
          </a:p>
        </p:txBody>
      </p:sp>
      <p:sp>
        <p:nvSpPr>
          <p:cNvPr id="3" name="TextBox 2">
            <a:extLst>
              <a:ext uri="{FF2B5EF4-FFF2-40B4-BE49-F238E27FC236}">
                <a16:creationId xmlns:a16="http://schemas.microsoft.com/office/drawing/2014/main" id="{2F36F5B9-C59D-DAFC-7AE8-253D292BD3C2}"/>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72856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p:txBody>
          <a:bodyPr anchor="b"/>
          <a:lstStyle/>
          <a:p>
            <a:pPr eaLnBrk="1" hangingPunct="1"/>
            <a:r>
              <a:rPr lang="en-US" altLang="en-US" dirty="0"/>
              <a:t>Speaker Disclosures</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a:xfrm>
            <a:off x="677334" y="4128504"/>
            <a:ext cx="8086838" cy="2483313"/>
          </a:xfrm>
        </p:spPr>
        <p:txBody>
          <a:bodyPr numCol="2">
            <a:normAutofit/>
          </a:bodyPr>
          <a:lstStyle/>
          <a:p>
            <a:pPr>
              <a:lnSpc>
                <a:spcPct val="90000"/>
              </a:lnSpc>
              <a:buSzPct val="100000"/>
              <a:buFont typeface="Yu Mincho Light" panose="02020300000000000000" pitchFamily="18" charset="-128"/>
              <a:buChar char="✓"/>
            </a:pPr>
            <a:r>
              <a:rPr lang="en-US" altLang="ja-JP" sz="2200" dirty="0"/>
              <a:t>Jennifer Erickson DO</a:t>
            </a:r>
          </a:p>
          <a:p>
            <a:pPr>
              <a:lnSpc>
                <a:spcPct val="90000"/>
              </a:lnSpc>
              <a:buSzPct val="100000"/>
              <a:buFont typeface="Yu Mincho Light" panose="02020300000000000000" pitchFamily="18" charset="-128"/>
              <a:buChar char="✓"/>
            </a:pPr>
            <a:r>
              <a:rPr lang="en-US" altLang="ja-JP" sz="2200" dirty="0"/>
              <a:t>Jesse </a:t>
            </a:r>
            <a:r>
              <a:rPr lang="en-US" altLang="ja-JP" sz="2200" dirty="0" err="1"/>
              <a:t>Fann</a:t>
            </a:r>
            <a:r>
              <a:rPr lang="en-US" altLang="ja-JP" sz="2200" dirty="0"/>
              <a:t> MD</a:t>
            </a:r>
          </a:p>
          <a:p>
            <a:pPr>
              <a:lnSpc>
                <a:spcPct val="90000"/>
              </a:lnSpc>
              <a:buSzPct val="100000"/>
              <a:buFont typeface="Yu Mincho Light" panose="02020300000000000000" pitchFamily="18" charset="-128"/>
              <a:buChar char="✓"/>
            </a:pPr>
            <a:r>
              <a:rPr lang="en-US" altLang="ja-JP" sz="2200" dirty="0"/>
              <a:t>Cherry </a:t>
            </a:r>
            <a:r>
              <a:rPr lang="en-US" altLang="ja-JP" sz="2200" dirty="0" err="1"/>
              <a:t>Junn</a:t>
            </a:r>
            <a:r>
              <a:rPr lang="en-US" altLang="ja-JP" sz="2200" dirty="0"/>
              <a:t> MD</a:t>
            </a:r>
          </a:p>
          <a:p>
            <a:pPr>
              <a:lnSpc>
                <a:spcPct val="90000"/>
              </a:lnSpc>
              <a:buSzPct val="100000"/>
              <a:buFont typeface="Yu Mincho Light" panose="02020300000000000000" pitchFamily="18" charset="-128"/>
              <a:buChar char="✓"/>
            </a:pPr>
            <a:r>
              <a:rPr lang="en-US" altLang="ja-JP" sz="2200" dirty="0"/>
              <a:t>Chuck Bombardier PhD</a:t>
            </a:r>
          </a:p>
          <a:p>
            <a:pPr>
              <a:lnSpc>
                <a:spcPct val="90000"/>
              </a:lnSpc>
              <a:buSzPct val="100000"/>
              <a:buFont typeface="Yu Mincho Light" panose="02020300000000000000" pitchFamily="18" charset="-128"/>
              <a:buChar char="✓"/>
            </a:pPr>
            <a:r>
              <a:rPr lang="en-US" altLang="ja-JP" sz="2200" dirty="0"/>
              <a:t>Cara Towle MSN RN MA</a:t>
            </a:r>
          </a:p>
          <a:p>
            <a:pPr>
              <a:lnSpc>
                <a:spcPct val="90000"/>
              </a:lnSpc>
              <a:buSzPct val="100000"/>
              <a:buFont typeface="Yu Mincho Light" panose="02020300000000000000" pitchFamily="18" charset="-128"/>
              <a:buChar char="✓"/>
            </a:pPr>
            <a:endParaRPr lang="en-US" altLang="ja-JP" sz="2200" dirty="0"/>
          </a:p>
          <a:p>
            <a:pPr>
              <a:lnSpc>
                <a:spcPct val="90000"/>
              </a:lnSpc>
              <a:buSzPct val="100000"/>
              <a:buFont typeface="Yu Mincho Light" panose="02020300000000000000" pitchFamily="18" charset="-128"/>
              <a:buChar char="✓"/>
            </a:pPr>
            <a:endParaRPr lang="en-US" altLang="ja-JP" sz="2200" dirty="0"/>
          </a:p>
          <a:p>
            <a:pPr>
              <a:lnSpc>
                <a:spcPct val="90000"/>
              </a:lnSpc>
              <a:buSzPct val="100000"/>
              <a:buFont typeface="Yu Mincho Light" panose="02020300000000000000" pitchFamily="18" charset="-128"/>
              <a:buChar char="✓"/>
            </a:pPr>
            <a:endParaRPr lang="en-US" altLang="ja-JP" sz="2200" dirty="0"/>
          </a:p>
          <a:p>
            <a:pPr marL="0" indent="0">
              <a:lnSpc>
                <a:spcPct val="90000"/>
              </a:lnSpc>
              <a:buSzPct val="100000"/>
              <a:buNone/>
            </a:pPr>
            <a:endParaRPr lang="en-US" altLang="ja-JP" sz="2200" dirty="0"/>
          </a:p>
          <a:p>
            <a:pPr>
              <a:lnSpc>
                <a:spcPct val="90000"/>
              </a:lnSpc>
            </a:pPr>
            <a:endParaRPr lang="en-US" altLang="ja-JP" sz="2200" dirty="0"/>
          </a:p>
        </p:txBody>
      </p:sp>
      <p:sp>
        <p:nvSpPr>
          <p:cNvPr id="2" name="Rectangle 3">
            <a:extLst>
              <a:ext uri="{FF2B5EF4-FFF2-40B4-BE49-F238E27FC236}">
                <a16:creationId xmlns:a16="http://schemas.microsoft.com/office/drawing/2014/main" id="{88CF2242-B9FC-020F-2D0D-297BCCB31A22}"/>
              </a:ext>
            </a:extLst>
          </p:cNvPr>
          <p:cNvSpPr txBox="1">
            <a:spLocks/>
          </p:cNvSpPr>
          <p:nvPr/>
        </p:nvSpPr>
        <p:spPr>
          <a:xfrm>
            <a:off x="593869" y="2136094"/>
            <a:ext cx="8596668" cy="1816458"/>
          </a:xfrm>
          <a:prstGeom prst="rect">
            <a:avLst/>
          </a:prstGeom>
        </p:spPr>
        <p:txBody>
          <a:bodyPr vert="horz" lIns="91440" tIns="45720" rIns="91440" bIns="45720" numCol="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spcBef>
                <a:spcPts val="2400"/>
              </a:spcBef>
              <a:buSzPct val="100000"/>
              <a:buFont typeface="Yu Mincho Light" panose="02020300000000000000" pitchFamily="18" charset="-128"/>
              <a:buChar char="✓"/>
            </a:pPr>
            <a:r>
              <a:rPr lang="en-US" altLang="ja-JP" sz="2800" dirty="0"/>
              <a:t>No conflicts of interest </a:t>
            </a:r>
          </a:p>
          <a:p>
            <a:pPr>
              <a:lnSpc>
                <a:spcPct val="90000"/>
              </a:lnSpc>
              <a:spcBef>
                <a:spcPts val="2400"/>
              </a:spcBef>
              <a:buSzPct val="100000"/>
              <a:buFont typeface="Yu Mincho Light" panose="02020300000000000000" pitchFamily="18" charset="-128"/>
              <a:buChar char="✓"/>
            </a:pPr>
            <a:r>
              <a:rPr lang="en-US" altLang="ja-JP" sz="2400" dirty="0"/>
              <a:t>The following series planners also have no conflicts of interest:</a:t>
            </a:r>
          </a:p>
          <a:p>
            <a:pPr>
              <a:lnSpc>
                <a:spcPct val="90000"/>
              </a:lnSpc>
              <a:buSzPct val="100000"/>
              <a:buFont typeface="Yu Mincho Light" panose="02020300000000000000" pitchFamily="18" charset="-128"/>
              <a:buChar char="✓"/>
            </a:pPr>
            <a:endParaRPr lang="en-US" altLang="ja-JP" sz="2800" dirty="0"/>
          </a:p>
          <a:p>
            <a:pPr>
              <a:lnSpc>
                <a:spcPct val="90000"/>
              </a:lnSpc>
            </a:pPr>
            <a:endParaRPr lang="en-US" altLang="ja-JP" sz="2800" dirty="0"/>
          </a:p>
        </p:txBody>
      </p:sp>
    </p:spTree>
    <p:extLst>
      <p:ext uri="{BB962C8B-B14F-4D97-AF65-F5344CB8AC3E}">
        <p14:creationId xmlns:p14="http://schemas.microsoft.com/office/powerpoint/2010/main" val="23142668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D9D0732-B6B0-9D46-809A-1AE2FA3EE2A0}"/>
              </a:ext>
            </a:extLst>
          </p:cNvPr>
          <p:cNvSpPr>
            <a:spLocks noGrp="1"/>
          </p:cNvSpPr>
          <p:nvPr>
            <p:ph type="title"/>
          </p:nvPr>
        </p:nvSpPr>
        <p:spPr/>
        <p:txBody>
          <a:bodyPr>
            <a:normAutofit/>
          </a:bodyPr>
          <a:lstStyle/>
          <a:p>
            <a:pPr eaLnBrk="1" hangingPunct="1"/>
            <a:r>
              <a:rPr lang="en-US" altLang="en-US" dirty="0"/>
              <a:t>Possible Impacts of TBI:</a:t>
            </a:r>
            <a:br>
              <a:rPr lang="en-US" altLang="en-US" dirty="0"/>
            </a:br>
            <a:r>
              <a:rPr lang="en-US" altLang="en-US" i="1" dirty="0"/>
              <a:t>Physical Barriers to Sexual Function</a:t>
            </a:r>
          </a:p>
        </p:txBody>
      </p:sp>
      <p:sp>
        <p:nvSpPr>
          <p:cNvPr id="38914" name="Rectangle 3">
            <a:extLst>
              <a:ext uri="{FF2B5EF4-FFF2-40B4-BE49-F238E27FC236}">
                <a16:creationId xmlns:a16="http://schemas.microsoft.com/office/drawing/2014/main" id="{09FE8D69-CA77-FD43-AC04-B1076A968521}"/>
              </a:ext>
            </a:extLst>
          </p:cNvPr>
          <p:cNvSpPr>
            <a:spLocks noGrp="1"/>
          </p:cNvSpPr>
          <p:nvPr>
            <p:ph idx="1"/>
          </p:nvPr>
        </p:nvSpPr>
        <p:spPr>
          <a:xfrm>
            <a:off x="677334" y="2129590"/>
            <a:ext cx="8229600" cy="4953000"/>
          </a:xfrm>
        </p:spPr>
        <p:txBody>
          <a:bodyPr>
            <a:normAutofit/>
          </a:bodyPr>
          <a:lstStyle/>
          <a:p>
            <a:r>
              <a:rPr lang="en-US" altLang="en-US" sz="2800" dirty="0"/>
              <a:t>Nerve damage</a:t>
            </a:r>
          </a:p>
          <a:p>
            <a:r>
              <a:rPr lang="en-US" altLang="en-US" sz="2800" dirty="0"/>
              <a:t>Decreased mobility</a:t>
            </a:r>
          </a:p>
          <a:p>
            <a:r>
              <a:rPr lang="en-US" altLang="en-US" sz="2800" dirty="0"/>
              <a:t>Spasticity</a:t>
            </a:r>
          </a:p>
          <a:p>
            <a:r>
              <a:rPr lang="en-US" altLang="en-US" sz="2800" dirty="0"/>
              <a:t>Bowel and bladder function</a:t>
            </a:r>
          </a:p>
          <a:p>
            <a:r>
              <a:rPr lang="en-US" altLang="en-US" sz="2800" dirty="0"/>
              <a:t>Pain</a:t>
            </a:r>
          </a:p>
          <a:p>
            <a:r>
              <a:rPr lang="en-US" altLang="en-US" sz="2800" dirty="0"/>
              <a:t>Medications</a:t>
            </a:r>
          </a:p>
        </p:txBody>
      </p:sp>
      <p:sp>
        <p:nvSpPr>
          <p:cNvPr id="3" name="TextBox 2">
            <a:extLst>
              <a:ext uri="{FF2B5EF4-FFF2-40B4-BE49-F238E27FC236}">
                <a16:creationId xmlns:a16="http://schemas.microsoft.com/office/drawing/2014/main" id="{79F205E6-6926-54A8-12BA-D3C520160893}"/>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7979352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D9D0732-B6B0-9D46-809A-1AE2FA3EE2A0}"/>
              </a:ext>
            </a:extLst>
          </p:cNvPr>
          <p:cNvSpPr>
            <a:spLocks noGrp="1"/>
          </p:cNvSpPr>
          <p:nvPr>
            <p:ph type="title"/>
          </p:nvPr>
        </p:nvSpPr>
        <p:spPr>
          <a:xfrm>
            <a:off x="677333" y="609600"/>
            <a:ext cx="10168858" cy="1320800"/>
          </a:xfrm>
        </p:spPr>
        <p:txBody>
          <a:bodyPr>
            <a:noAutofit/>
          </a:bodyPr>
          <a:lstStyle/>
          <a:p>
            <a:pPr eaLnBrk="1" hangingPunct="1"/>
            <a:r>
              <a:rPr lang="en-US" altLang="en-US" dirty="0"/>
              <a:t>Possible Impacts of TBI:</a:t>
            </a:r>
            <a:br>
              <a:rPr lang="en-US" altLang="en-US" dirty="0"/>
            </a:br>
            <a:r>
              <a:rPr lang="en-US" altLang="en-US" i="1" dirty="0"/>
              <a:t>Other Factors affecting Sexual Feelings </a:t>
            </a:r>
            <a:br>
              <a:rPr lang="en-US" altLang="en-US" i="1" dirty="0"/>
            </a:br>
            <a:r>
              <a:rPr lang="en-US" altLang="en-US" i="1" dirty="0"/>
              <a:t>and Behaviors</a:t>
            </a:r>
          </a:p>
        </p:txBody>
      </p:sp>
      <p:sp>
        <p:nvSpPr>
          <p:cNvPr id="38914" name="Rectangle 3">
            <a:extLst>
              <a:ext uri="{FF2B5EF4-FFF2-40B4-BE49-F238E27FC236}">
                <a16:creationId xmlns:a16="http://schemas.microsoft.com/office/drawing/2014/main" id="{09FE8D69-CA77-FD43-AC04-B1076A968521}"/>
              </a:ext>
            </a:extLst>
          </p:cNvPr>
          <p:cNvSpPr>
            <a:spLocks noGrp="1"/>
          </p:cNvSpPr>
          <p:nvPr>
            <p:ph idx="1"/>
          </p:nvPr>
        </p:nvSpPr>
        <p:spPr>
          <a:xfrm>
            <a:off x="677334" y="2644726"/>
            <a:ext cx="8229600" cy="4437863"/>
          </a:xfrm>
        </p:spPr>
        <p:txBody>
          <a:bodyPr>
            <a:normAutofit/>
          </a:bodyPr>
          <a:lstStyle/>
          <a:p>
            <a:r>
              <a:rPr lang="en-US" altLang="en-US" sz="2800" dirty="0"/>
              <a:t>Depending on the age at which the individual acquired a TBI, sexual development may be affected</a:t>
            </a:r>
          </a:p>
          <a:p>
            <a:pPr lvl="1"/>
            <a:r>
              <a:rPr lang="en-US" altLang="en-US" sz="2600" dirty="0"/>
              <a:t>Self-exploration may be discouraged or punished</a:t>
            </a:r>
          </a:p>
          <a:p>
            <a:pPr lvl="1"/>
            <a:r>
              <a:rPr lang="en-US" altLang="en-US" sz="2600" dirty="0"/>
              <a:t>May have less privacy in which to explore</a:t>
            </a:r>
          </a:p>
          <a:p>
            <a:pPr lvl="1"/>
            <a:r>
              <a:rPr lang="en-US" altLang="en-US" sz="2600" dirty="0"/>
              <a:t>Protectiveness of parents</a:t>
            </a:r>
          </a:p>
          <a:p>
            <a:pPr lvl="1"/>
            <a:r>
              <a:rPr lang="en-US" altLang="en-US" sz="2600" dirty="0"/>
              <a:t>Limited peer interaction</a:t>
            </a:r>
          </a:p>
        </p:txBody>
      </p:sp>
      <p:sp>
        <p:nvSpPr>
          <p:cNvPr id="3" name="TextBox 2">
            <a:extLst>
              <a:ext uri="{FF2B5EF4-FFF2-40B4-BE49-F238E27FC236}">
                <a16:creationId xmlns:a16="http://schemas.microsoft.com/office/drawing/2014/main" id="{2C20BB6E-131B-0152-8812-BAB7CB35CC53}"/>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9014238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D9D0732-B6B0-9D46-809A-1AE2FA3EE2A0}"/>
              </a:ext>
            </a:extLst>
          </p:cNvPr>
          <p:cNvSpPr>
            <a:spLocks noGrp="1"/>
          </p:cNvSpPr>
          <p:nvPr>
            <p:ph type="title"/>
          </p:nvPr>
        </p:nvSpPr>
        <p:spPr>
          <a:xfrm>
            <a:off x="677333" y="609600"/>
            <a:ext cx="10168858" cy="1320800"/>
          </a:xfrm>
        </p:spPr>
        <p:txBody>
          <a:bodyPr>
            <a:noAutofit/>
          </a:bodyPr>
          <a:lstStyle/>
          <a:p>
            <a:pPr eaLnBrk="1" hangingPunct="1"/>
            <a:r>
              <a:rPr lang="en-US" altLang="en-US" dirty="0"/>
              <a:t>Possible Impacts of TBI:</a:t>
            </a:r>
            <a:br>
              <a:rPr lang="en-US" altLang="en-US" dirty="0"/>
            </a:br>
            <a:r>
              <a:rPr lang="en-US" altLang="en-US" i="1" dirty="0"/>
              <a:t>Other Factors affecting Sexual Feelings </a:t>
            </a:r>
            <a:br>
              <a:rPr lang="en-US" altLang="en-US" i="1" dirty="0"/>
            </a:br>
            <a:r>
              <a:rPr lang="en-US" altLang="en-US" i="1" dirty="0"/>
              <a:t>and Behaviors</a:t>
            </a:r>
          </a:p>
        </p:txBody>
      </p:sp>
      <p:sp>
        <p:nvSpPr>
          <p:cNvPr id="38914" name="Rectangle 3">
            <a:extLst>
              <a:ext uri="{FF2B5EF4-FFF2-40B4-BE49-F238E27FC236}">
                <a16:creationId xmlns:a16="http://schemas.microsoft.com/office/drawing/2014/main" id="{09FE8D69-CA77-FD43-AC04-B1076A968521}"/>
              </a:ext>
            </a:extLst>
          </p:cNvPr>
          <p:cNvSpPr>
            <a:spLocks noGrp="1"/>
          </p:cNvSpPr>
          <p:nvPr>
            <p:ph idx="1"/>
          </p:nvPr>
        </p:nvSpPr>
        <p:spPr>
          <a:xfrm>
            <a:off x="677334" y="2644726"/>
            <a:ext cx="8229600" cy="4437863"/>
          </a:xfrm>
        </p:spPr>
        <p:txBody>
          <a:bodyPr>
            <a:normAutofit/>
          </a:bodyPr>
          <a:lstStyle/>
          <a:p>
            <a:r>
              <a:rPr lang="en-US" altLang="en-US" sz="2800" dirty="0"/>
              <a:t>Body Image</a:t>
            </a:r>
          </a:p>
          <a:p>
            <a:r>
              <a:rPr lang="en-US" altLang="en-US" sz="2800" dirty="0"/>
              <a:t>Self-esteem/Confidence</a:t>
            </a:r>
          </a:p>
          <a:p>
            <a:r>
              <a:rPr lang="en-US" altLang="en-US" sz="2800" dirty="0"/>
              <a:t>Relationship/Communication</a:t>
            </a:r>
          </a:p>
          <a:p>
            <a:r>
              <a:rPr lang="en-US" altLang="en-US" sz="2800" dirty="0"/>
              <a:t>Mood</a:t>
            </a:r>
          </a:p>
          <a:p>
            <a:r>
              <a:rPr lang="en-US" altLang="en-US" sz="2800" dirty="0"/>
              <a:t>Role changes re: household tasks, job/finances</a:t>
            </a:r>
          </a:p>
          <a:p>
            <a:r>
              <a:rPr lang="en-US" altLang="en-US" sz="2800" dirty="0"/>
              <a:t>Overall disruption to sense of self</a:t>
            </a:r>
          </a:p>
          <a:p>
            <a:endParaRPr lang="en-US" altLang="en-US" sz="2800" dirty="0"/>
          </a:p>
          <a:p>
            <a:endParaRPr lang="en-US" altLang="en-US" sz="2800" dirty="0"/>
          </a:p>
        </p:txBody>
      </p:sp>
      <p:sp>
        <p:nvSpPr>
          <p:cNvPr id="3" name="TextBox 2">
            <a:extLst>
              <a:ext uri="{FF2B5EF4-FFF2-40B4-BE49-F238E27FC236}">
                <a16:creationId xmlns:a16="http://schemas.microsoft.com/office/drawing/2014/main" id="{8A3D5A63-A05D-EAB3-0F31-9CCB184D3958}"/>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0073427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21CA1A4-B58C-3144-8B85-DD15C6A18D2D}"/>
              </a:ext>
            </a:extLst>
          </p:cNvPr>
          <p:cNvSpPr>
            <a:spLocks noGrp="1"/>
          </p:cNvSpPr>
          <p:nvPr>
            <p:ph type="title"/>
          </p:nvPr>
        </p:nvSpPr>
        <p:spPr/>
        <p:txBody>
          <a:bodyPr/>
          <a:lstStyle/>
          <a:p>
            <a:r>
              <a:rPr lang="en-US" altLang="en-US" dirty="0"/>
              <a:t>Case Example</a:t>
            </a:r>
          </a:p>
        </p:txBody>
      </p:sp>
      <p:sp>
        <p:nvSpPr>
          <p:cNvPr id="36866" name="Content Placeholder 2">
            <a:extLst>
              <a:ext uri="{FF2B5EF4-FFF2-40B4-BE49-F238E27FC236}">
                <a16:creationId xmlns:a16="http://schemas.microsoft.com/office/drawing/2014/main" id="{5F5B90F5-B777-EE44-A1AD-D3FE828B16F1}"/>
              </a:ext>
            </a:extLst>
          </p:cNvPr>
          <p:cNvSpPr>
            <a:spLocks noGrp="1"/>
          </p:cNvSpPr>
          <p:nvPr>
            <p:ph idx="1"/>
          </p:nvPr>
        </p:nvSpPr>
        <p:spPr>
          <a:xfrm>
            <a:off x="677334" y="1730327"/>
            <a:ext cx="8596668" cy="4311036"/>
          </a:xfrm>
        </p:spPr>
        <p:txBody>
          <a:bodyPr>
            <a:noAutofit/>
          </a:bodyPr>
          <a:lstStyle/>
          <a:p>
            <a:r>
              <a:rPr lang="en-US" altLang="en-US" sz="2400" dirty="0"/>
              <a:t>Inpatient who identified as male and used he/him pronouns, in his 40s with a severe TBI from a scooter crash </a:t>
            </a:r>
          </a:p>
          <a:p>
            <a:r>
              <a:rPr lang="en-US" altLang="en-US" sz="2400" dirty="0"/>
              <a:t>Hospitalized for more than 2 months at the time of this encounter</a:t>
            </a:r>
          </a:p>
          <a:p>
            <a:r>
              <a:rPr lang="en-US" altLang="en-US" sz="2400" dirty="0"/>
              <a:t>He had received a care package and given the way he described this person, it sounded like this was from a romantic partner</a:t>
            </a:r>
          </a:p>
          <a:p>
            <a:r>
              <a:rPr lang="en-US" altLang="en-US" sz="2400" dirty="0"/>
              <a:t>When I asked about their relationship, he said: 			“Oh, no, she’s engaged, and frankly, he can offer her so much more. I’m just… nothing now, I would be disappointing.”</a:t>
            </a:r>
          </a:p>
        </p:txBody>
      </p:sp>
      <p:sp>
        <p:nvSpPr>
          <p:cNvPr id="3" name="TextBox 2">
            <a:extLst>
              <a:ext uri="{FF2B5EF4-FFF2-40B4-BE49-F238E27FC236}">
                <a16:creationId xmlns:a16="http://schemas.microsoft.com/office/drawing/2014/main" id="{84E90BEB-1001-70AD-F4B3-C7D4BB9E4EAC}"/>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66525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D9D0732-B6B0-9D46-809A-1AE2FA3EE2A0}"/>
              </a:ext>
            </a:extLst>
          </p:cNvPr>
          <p:cNvSpPr>
            <a:spLocks noGrp="1"/>
          </p:cNvSpPr>
          <p:nvPr>
            <p:ph type="title"/>
          </p:nvPr>
        </p:nvSpPr>
        <p:spPr/>
        <p:txBody>
          <a:bodyPr>
            <a:normAutofit/>
          </a:bodyPr>
          <a:lstStyle/>
          <a:p>
            <a:pPr eaLnBrk="1" hangingPunct="1"/>
            <a:r>
              <a:rPr lang="en-US" altLang="en-US" dirty="0"/>
              <a:t>Possible Impacts of TBI:</a:t>
            </a:r>
            <a:br>
              <a:rPr lang="en-US" altLang="en-US" dirty="0"/>
            </a:br>
            <a:r>
              <a:rPr lang="en-US" altLang="en-US" i="1" dirty="0"/>
              <a:t>How Others View Them</a:t>
            </a:r>
          </a:p>
        </p:txBody>
      </p:sp>
      <p:sp>
        <p:nvSpPr>
          <p:cNvPr id="38914" name="Rectangle 3">
            <a:extLst>
              <a:ext uri="{FF2B5EF4-FFF2-40B4-BE49-F238E27FC236}">
                <a16:creationId xmlns:a16="http://schemas.microsoft.com/office/drawing/2014/main" id="{09FE8D69-CA77-FD43-AC04-B1076A968521}"/>
              </a:ext>
            </a:extLst>
          </p:cNvPr>
          <p:cNvSpPr>
            <a:spLocks noGrp="1"/>
          </p:cNvSpPr>
          <p:nvPr>
            <p:ph idx="1"/>
          </p:nvPr>
        </p:nvSpPr>
        <p:spPr>
          <a:xfrm>
            <a:off x="677334" y="2129590"/>
            <a:ext cx="8229600" cy="4953000"/>
          </a:xfrm>
        </p:spPr>
        <p:txBody>
          <a:bodyPr>
            <a:normAutofit/>
          </a:bodyPr>
          <a:lstStyle/>
          <a:p>
            <a:r>
              <a:rPr lang="en-US" altLang="en-US" sz="2800" dirty="0"/>
              <a:t>Partner “turned off” by changes in person</a:t>
            </a:r>
          </a:p>
          <a:p>
            <a:r>
              <a:rPr lang="en-US" altLang="en-US" sz="2800" dirty="0"/>
              <a:t>Prejudices of others</a:t>
            </a:r>
          </a:p>
          <a:p>
            <a:r>
              <a:rPr lang="en-US" altLang="en-US" sz="2800" dirty="0"/>
              <a:t>Role changes may cause tension, affecting libido, arousal</a:t>
            </a:r>
          </a:p>
          <a:p>
            <a:r>
              <a:rPr lang="en-US" altLang="en-US" sz="2800" dirty="0"/>
              <a:t>Fear over hurting the person with TBI</a:t>
            </a:r>
          </a:p>
        </p:txBody>
      </p:sp>
      <p:sp>
        <p:nvSpPr>
          <p:cNvPr id="2" name="TextBox 1">
            <a:extLst>
              <a:ext uri="{FF2B5EF4-FFF2-40B4-BE49-F238E27FC236}">
                <a16:creationId xmlns:a16="http://schemas.microsoft.com/office/drawing/2014/main" id="{3E8CC87A-231B-F0FD-6727-40D87CD64BC1}"/>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2288837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1CF04F-C9E8-4181-FCC0-388CC45FD16B}"/>
              </a:ext>
            </a:extLst>
          </p:cNvPr>
          <p:cNvSpPr txBox="1">
            <a:spLocks/>
          </p:cNvSpPr>
          <p:nvPr/>
        </p:nvSpPr>
        <p:spPr>
          <a:xfrm>
            <a:off x="858129" y="2166426"/>
            <a:ext cx="8806375" cy="346065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600" i="1" dirty="0"/>
              <a:t>Take Aways: </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These are factors that are </a:t>
            </a:r>
            <a:r>
              <a:rPr lang="en-US" altLang="en-US" sz="2800" i="1" u="sng" dirty="0">
                <a:solidFill>
                  <a:schemeClr val="tx1">
                    <a:lumMod val="75000"/>
                    <a:lumOff val="25000"/>
                  </a:schemeClr>
                </a:solidFill>
                <a:latin typeface="+mn-lt"/>
                <a:ea typeface="+mn-ea"/>
                <a:cs typeface="+mn-cs"/>
              </a:rPr>
              <a:t>possible</a:t>
            </a:r>
            <a:r>
              <a:rPr lang="en-US" altLang="en-US" sz="2800" dirty="0">
                <a:solidFill>
                  <a:schemeClr val="tx1">
                    <a:lumMod val="75000"/>
                    <a:lumOff val="25000"/>
                  </a:schemeClr>
                </a:solidFill>
                <a:latin typeface="+mn-lt"/>
                <a:ea typeface="+mn-ea"/>
                <a:cs typeface="+mn-cs"/>
              </a:rPr>
              <a:t> post-TBI, but not necessarily true for everyone</a:t>
            </a:r>
          </a:p>
          <a:p>
            <a:pPr marL="342900" indent="-342900" algn="l">
              <a:spcBef>
                <a:spcPts val="1000"/>
              </a:spcBef>
              <a:buClr>
                <a:schemeClr val="accent1"/>
              </a:buClr>
              <a:buSzPct val="80000"/>
              <a:buFont typeface="Wingdings 3" charset="2"/>
              <a:buChar char=""/>
            </a:pPr>
            <a:r>
              <a:rPr lang="en-US" sz="2800" dirty="0">
                <a:solidFill>
                  <a:schemeClr val="tx1">
                    <a:lumMod val="75000"/>
                    <a:lumOff val="25000"/>
                  </a:schemeClr>
                </a:solidFill>
                <a:latin typeface="+mn-lt"/>
                <a:ea typeface="+mn-ea"/>
                <a:cs typeface="+mn-cs"/>
              </a:rPr>
              <a:t>Everyone is likely experiencing sexual adjustment differently</a:t>
            </a:r>
          </a:p>
          <a:p>
            <a:pPr marL="342900" indent="-342900" algn="l">
              <a:spcBef>
                <a:spcPts val="1000"/>
              </a:spcBef>
              <a:buClr>
                <a:schemeClr val="accent1"/>
              </a:buClr>
              <a:buSzPct val="80000"/>
              <a:buFont typeface="Wingdings 3" charset="2"/>
              <a:buChar char=""/>
            </a:pPr>
            <a:r>
              <a:rPr lang="en-US" sz="2800" dirty="0">
                <a:solidFill>
                  <a:schemeClr val="tx1">
                    <a:lumMod val="75000"/>
                    <a:lumOff val="25000"/>
                  </a:schemeClr>
                </a:solidFill>
                <a:latin typeface="+mn-lt"/>
                <a:ea typeface="+mn-ea"/>
                <a:cs typeface="+mn-cs"/>
              </a:rPr>
              <a:t>You don’t need to remember all of these factors, you just need to </a:t>
            </a:r>
            <a:r>
              <a:rPr lang="en-US" sz="2800" i="1" u="sng" dirty="0">
                <a:solidFill>
                  <a:schemeClr val="tx1">
                    <a:lumMod val="75000"/>
                    <a:lumOff val="25000"/>
                  </a:schemeClr>
                </a:solidFill>
                <a:latin typeface="+mn-lt"/>
                <a:ea typeface="+mn-ea"/>
                <a:cs typeface="+mn-cs"/>
              </a:rPr>
              <a:t>ask</a:t>
            </a:r>
            <a:endParaRPr lang="en-US" altLang="en-US" sz="2800" i="1" u="sng" dirty="0">
              <a:solidFill>
                <a:schemeClr val="tx1">
                  <a:lumMod val="75000"/>
                  <a:lumOff val="25000"/>
                </a:schemeClr>
              </a:solidFill>
              <a:latin typeface="+mn-lt"/>
              <a:ea typeface="+mn-ea"/>
              <a:cs typeface="+mn-cs"/>
            </a:endParaRPr>
          </a:p>
        </p:txBody>
      </p:sp>
      <p:sp>
        <p:nvSpPr>
          <p:cNvPr id="5" name="TextBox 4">
            <a:extLst>
              <a:ext uri="{FF2B5EF4-FFF2-40B4-BE49-F238E27FC236}">
                <a16:creationId xmlns:a16="http://schemas.microsoft.com/office/drawing/2014/main" id="{F4DA3C3D-143E-2D75-4266-392939690BD8}"/>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#2</a:t>
            </a:r>
          </a:p>
        </p:txBody>
      </p:sp>
    </p:spTree>
    <p:extLst>
      <p:ext uri="{BB962C8B-B14F-4D97-AF65-F5344CB8AC3E}">
        <p14:creationId xmlns:p14="http://schemas.microsoft.com/office/powerpoint/2010/main" val="266261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a:xfrm>
            <a:off x="677334" y="1087902"/>
            <a:ext cx="8596668" cy="1320800"/>
          </a:xfrm>
        </p:spPr>
        <p:txBody>
          <a:bodyPr anchor="b">
            <a:noAutofit/>
          </a:bodyPr>
          <a:lstStyle/>
          <a:p>
            <a:r>
              <a:rPr lang="en-US" altLang="en-US" dirty="0"/>
              <a:t>Objective #3: </a:t>
            </a:r>
            <a:br>
              <a:rPr lang="en-US" altLang="en-US" dirty="0"/>
            </a:br>
            <a:r>
              <a:rPr lang="en-US" altLang="en-US" i="1" dirty="0"/>
              <a:t>How and when should the topic come up for you in clinical practice?</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a:xfrm>
            <a:off x="677334" y="2160589"/>
            <a:ext cx="9124392" cy="3880773"/>
          </a:xfrm>
        </p:spPr>
        <p:txBody>
          <a:bodyPr>
            <a:normAutofit/>
          </a:bodyPr>
          <a:lstStyle/>
          <a:p>
            <a:pPr eaLnBrk="1" hangingPunct="1">
              <a:lnSpc>
                <a:spcPct val="90000"/>
              </a:lnSpc>
              <a:buFont typeface="Wingdings" pitchFamily="2" charset="2"/>
              <a:buNone/>
            </a:pPr>
            <a:endParaRPr lang="en-US" altLang="en-US" sz="2800" i="1" dirty="0"/>
          </a:p>
          <a:p>
            <a:r>
              <a:rPr lang="en-US" altLang="en-US" sz="2800" dirty="0"/>
              <a:t>Whose job is it to discuss this? </a:t>
            </a:r>
          </a:p>
          <a:p>
            <a:r>
              <a:rPr lang="en-US" altLang="en-US" sz="2800" dirty="0"/>
              <a:t>How do we talk about it? PLISSIT Model </a:t>
            </a:r>
          </a:p>
          <a:p>
            <a:r>
              <a:rPr lang="en-US" altLang="en-US" sz="2800" dirty="0"/>
              <a:t>Putting it into practice</a:t>
            </a:r>
            <a:br>
              <a:rPr lang="en-US" altLang="en-US" sz="2800" dirty="0"/>
            </a:br>
            <a:endParaRPr lang="en-US" altLang="en-US" sz="2800" dirty="0"/>
          </a:p>
        </p:txBody>
      </p:sp>
    </p:spTree>
    <p:extLst>
      <p:ext uri="{BB962C8B-B14F-4D97-AF65-F5344CB8AC3E}">
        <p14:creationId xmlns:p14="http://schemas.microsoft.com/office/powerpoint/2010/main" val="41701873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0D26FEDA-1F42-204A-A6B8-9BD5B41B5A58}"/>
              </a:ext>
            </a:extLst>
          </p:cNvPr>
          <p:cNvSpPr>
            <a:spLocks noGrp="1"/>
          </p:cNvSpPr>
          <p:nvPr>
            <p:ph type="title"/>
          </p:nvPr>
        </p:nvSpPr>
        <p:spPr>
          <a:xfrm>
            <a:off x="617621" y="471238"/>
            <a:ext cx="8229600" cy="914400"/>
          </a:xfrm>
        </p:spPr>
        <p:txBody>
          <a:bodyPr anchor="b"/>
          <a:lstStyle/>
          <a:p>
            <a:pPr eaLnBrk="1" hangingPunct="1"/>
            <a:r>
              <a:rPr lang="en-US" altLang="en-US" dirty="0"/>
              <a:t>Addressing Sex and Sexuality post-TBI</a:t>
            </a:r>
          </a:p>
        </p:txBody>
      </p:sp>
      <p:sp>
        <p:nvSpPr>
          <p:cNvPr id="68610" name="Rectangle 3">
            <a:extLst>
              <a:ext uri="{FF2B5EF4-FFF2-40B4-BE49-F238E27FC236}">
                <a16:creationId xmlns:a16="http://schemas.microsoft.com/office/drawing/2014/main" id="{7FE36368-2B80-8245-A3A1-4C8A3A4FDCA6}"/>
              </a:ext>
            </a:extLst>
          </p:cNvPr>
          <p:cNvSpPr>
            <a:spLocks noGrp="1"/>
          </p:cNvSpPr>
          <p:nvPr>
            <p:ph idx="1"/>
          </p:nvPr>
        </p:nvSpPr>
        <p:spPr>
          <a:xfrm>
            <a:off x="729916" y="1564107"/>
            <a:ext cx="8229600" cy="4297363"/>
          </a:xfrm>
        </p:spPr>
        <p:txBody>
          <a:bodyPr/>
          <a:lstStyle/>
          <a:p>
            <a:pPr algn="ctr" eaLnBrk="1" hangingPunct="1">
              <a:buFont typeface="Wingdings" pitchFamily="2" charset="2"/>
              <a:buNone/>
            </a:pPr>
            <a:r>
              <a:rPr lang="en-US" altLang="en-US" sz="5200" b="1" dirty="0"/>
              <a:t>Whose job is it?</a:t>
            </a:r>
          </a:p>
        </p:txBody>
      </p:sp>
      <p:sp>
        <p:nvSpPr>
          <p:cNvPr id="68611" name="Rectangle 3">
            <a:extLst>
              <a:ext uri="{FF2B5EF4-FFF2-40B4-BE49-F238E27FC236}">
                <a16:creationId xmlns:a16="http://schemas.microsoft.com/office/drawing/2014/main" id="{E81648A4-4C3C-DE40-A98A-1D2D0B58DE4C}"/>
              </a:ext>
            </a:extLst>
          </p:cNvPr>
          <p:cNvSpPr txBox="1">
            <a:spLocks noChangeArrowheads="1"/>
          </p:cNvSpPr>
          <p:nvPr/>
        </p:nvSpPr>
        <p:spPr bwMode="auto">
          <a:xfrm>
            <a:off x="1143000" y="197719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Wingdings" pitchFamily="2" charset="2"/>
              <a:buNone/>
            </a:pPr>
            <a:r>
              <a:rPr lang="en-US" altLang="en-US" sz="3600" dirty="0"/>
              <a:t>PT?						</a:t>
            </a:r>
          </a:p>
          <a:p>
            <a:pPr eaLnBrk="1" hangingPunct="1">
              <a:lnSpc>
                <a:spcPct val="80000"/>
              </a:lnSpc>
              <a:buFont typeface="Wingdings" pitchFamily="2" charset="2"/>
              <a:buNone/>
            </a:pPr>
            <a:r>
              <a:rPr lang="en-US" altLang="en-US" sz="3600" dirty="0"/>
              <a:t>				PA?								SLP?</a:t>
            </a:r>
          </a:p>
          <a:p>
            <a:pPr lvl="4" eaLnBrk="1" hangingPunct="1">
              <a:lnSpc>
                <a:spcPct val="80000"/>
              </a:lnSpc>
              <a:buFont typeface="Wingdings" pitchFamily="2" charset="2"/>
              <a:buNone/>
            </a:pPr>
            <a:r>
              <a:rPr lang="en-US" altLang="en-US" sz="3600" dirty="0"/>
              <a:t>		    MD?							SW?</a:t>
            </a:r>
          </a:p>
          <a:p>
            <a:pPr eaLnBrk="1" hangingPunct="1">
              <a:lnSpc>
                <a:spcPct val="80000"/>
              </a:lnSpc>
              <a:buFont typeface="Wingdings" pitchFamily="2" charset="2"/>
              <a:buNone/>
            </a:pPr>
            <a:r>
              <a:rPr lang="en-US" altLang="en-US" sz="3600" dirty="0"/>
              <a:t>		OT?					              Counselor?</a:t>
            </a:r>
          </a:p>
          <a:p>
            <a:pPr eaLnBrk="1" hangingPunct="1">
              <a:lnSpc>
                <a:spcPct val="80000"/>
              </a:lnSpc>
              <a:buFont typeface="Wingdings" pitchFamily="2" charset="2"/>
              <a:buNone/>
            </a:pPr>
            <a:r>
              <a:rPr lang="en-US" altLang="en-US" sz="3600" dirty="0"/>
              <a:t>							         RN?</a:t>
            </a:r>
          </a:p>
          <a:p>
            <a:pPr eaLnBrk="1" hangingPunct="1">
              <a:lnSpc>
                <a:spcPct val="80000"/>
              </a:lnSpc>
              <a:buFont typeface="Wingdings" pitchFamily="2" charset="2"/>
              <a:buNone/>
            </a:pPr>
            <a:r>
              <a:rPr lang="en-US" altLang="en-US" sz="3600" dirty="0"/>
              <a:t>           TR?											ARNP?</a:t>
            </a:r>
          </a:p>
          <a:p>
            <a:pPr eaLnBrk="1" hangingPunct="1">
              <a:lnSpc>
                <a:spcPct val="80000"/>
              </a:lnSpc>
              <a:buFont typeface="Wingdings" pitchFamily="2" charset="2"/>
              <a:buNone/>
            </a:pPr>
            <a:r>
              <a:rPr lang="en-US" altLang="en-US" sz="3600" dirty="0"/>
              <a:t>					 	Rehab Psych?</a:t>
            </a:r>
          </a:p>
          <a:p>
            <a:pPr eaLnBrk="1" hangingPunct="1">
              <a:lnSpc>
                <a:spcPct val="80000"/>
              </a:lnSpc>
              <a:buFont typeface="Wingdings" pitchFamily="2" charset="2"/>
              <a:buNone/>
            </a:pPr>
            <a:r>
              <a:rPr lang="en-US" altLang="en-US" sz="3600" dirty="0"/>
              <a:t>P&amp;O?								           </a:t>
            </a:r>
            <a:r>
              <a:rPr lang="en-US" altLang="en-US" sz="3600" dirty="0" err="1"/>
              <a:t>Voc</a:t>
            </a:r>
            <a:r>
              <a:rPr lang="en-US" altLang="en-US" sz="3600" dirty="0"/>
              <a:t>?		</a:t>
            </a:r>
          </a:p>
        </p:txBody>
      </p:sp>
      <p:sp>
        <p:nvSpPr>
          <p:cNvPr id="2" name="TextBox 1">
            <a:extLst>
              <a:ext uri="{FF2B5EF4-FFF2-40B4-BE49-F238E27FC236}">
                <a16:creationId xmlns:a16="http://schemas.microsoft.com/office/drawing/2014/main" id="{CBE286CD-666F-96FC-776C-0ABE2D91F4C1}"/>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41119717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C286F40-909C-E548-9653-518D0046736A}"/>
              </a:ext>
            </a:extLst>
          </p:cNvPr>
          <p:cNvSpPr>
            <a:spLocks noGrp="1"/>
          </p:cNvSpPr>
          <p:nvPr>
            <p:ph type="title"/>
          </p:nvPr>
        </p:nvSpPr>
        <p:spPr/>
        <p:txBody>
          <a:bodyPr/>
          <a:lstStyle/>
          <a:p>
            <a:r>
              <a:rPr lang="en-US" altLang="en-US"/>
              <a:t>How do we talk about it?</a:t>
            </a:r>
          </a:p>
        </p:txBody>
      </p:sp>
      <p:sp>
        <p:nvSpPr>
          <p:cNvPr id="55298" name="Content Placeholder 2">
            <a:extLst>
              <a:ext uri="{FF2B5EF4-FFF2-40B4-BE49-F238E27FC236}">
                <a16:creationId xmlns:a16="http://schemas.microsoft.com/office/drawing/2014/main" id="{BAC5A5BE-9257-6C45-AF7D-B8720750BA3C}"/>
              </a:ext>
            </a:extLst>
          </p:cNvPr>
          <p:cNvSpPr>
            <a:spLocks noGrp="1"/>
          </p:cNvSpPr>
          <p:nvPr>
            <p:ph idx="1"/>
          </p:nvPr>
        </p:nvSpPr>
        <p:spPr/>
        <p:txBody>
          <a:bodyPr>
            <a:normAutofit/>
          </a:bodyPr>
          <a:lstStyle/>
          <a:p>
            <a:r>
              <a:rPr lang="en-US" altLang="en-US" sz="2800" dirty="0"/>
              <a:t>Recent study suggested that for the cohort of PT students involved, knowledge of sex and disability increased over time, but discomfort with the topic also increased over time in training.</a:t>
            </a:r>
          </a:p>
          <a:p>
            <a:r>
              <a:rPr lang="en-US" altLang="en-US" sz="2800" dirty="0"/>
              <a:t>So, what do you need to know?</a:t>
            </a:r>
          </a:p>
        </p:txBody>
      </p:sp>
      <p:sp>
        <p:nvSpPr>
          <p:cNvPr id="55299" name="TextBox 3">
            <a:extLst>
              <a:ext uri="{FF2B5EF4-FFF2-40B4-BE49-F238E27FC236}">
                <a16:creationId xmlns:a16="http://schemas.microsoft.com/office/drawing/2014/main" id="{74ACFA5A-5303-934C-9509-F692E1CDC388}"/>
              </a:ext>
            </a:extLst>
          </p:cNvPr>
          <p:cNvSpPr txBox="1">
            <a:spLocks noChangeArrowheads="1"/>
          </p:cNvSpPr>
          <p:nvPr/>
        </p:nvSpPr>
        <p:spPr bwMode="auto">
          <a:xfrm>
            <a:off x="677334" y="6271551"/>
            <a:ext cx="235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err="1">
                <a:latin typeface="+mj-lt"/>
              </a:rPr>
              <a:t>Wittkopf</a:t>
            </a:r>
            <a:r>
              <a:rPr lang="en-US" altLang="en-US" sz="1800" dirty="0">
                <a:latin typeface="+mj-lt"/>
              </a:rPr>
              <a:t> et al., 2018</a:t>
            </a:r>
          </a:p>
        </p:txBody>
      </p:sp>
      <p:sp>
        <p:nvSpPr>
          <p:cNvPr id="2" name="TextBox 1">
            <a:extLst>
              <a:ext uri="{FF2B5EF4-FFF2-40B4-BE49-F238E27FC236}">
                <a16:creationId xmlns:a16="http://schemas.microsoft.com/office/drawing/2014/main" id="{C48C69C6-6902-937E-9B60-EAE2EE195441}"/>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203720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448EA25F-766B-1140-A58E-855DC8042554}"/>
              </a:ext>
            </a:extLst>
          </p:cNvPr>
          <p:cNvSpPr>
            <a:spLocks noGrp="1"/>
          </p:cNvSpPr>
          <p:nvPr>
            <p:ph type="title"/>
          </p:nvPr>
        </p:nvSpPr>
        <p:spPr>
          <a:xfrm>
            <a:off x="738605" y="376447"/>
            <a:ext cx="8229600" cy="914400"/>
          </a:xfrm>
        </p:spPr>
        <p:txBody>
          <a:bodyPr anchor="b">
            <a:normAutofit fontScale="90000"/>
          </a:bodyPr>
          <a:lstStyle/>
          <a:p>
            <a:pPr eaLnBrk="1" hangingPunct="1"/>
            <a:r>
              <a:rPr lang="en-US" altLang="en-US" dirty="0"/>
              <a:t>PLISSIT Model</a:t>
            </a:r>
            <a:br>
              <a:rPr lang="en-US" altLang="en-US" dirty="0"/>
            </a:br>
            <a:r>
              <a:rPr lang="en-US" altLang="en-US" sz="3200" dirty="0"/>
              <a:t>(</a:t>
            </a:r>
            <a:r>
              <a:rPr lang="en-US" altLang="en-US" sz="3200" dirty="0" err="1"/>
              <a:t>Annon</a:t>
            </a:r>
            <a:r>
              <a:rPr lang="en-US" altLang="en-US" sz="3200" dirty="0"/>
              <a:t>, 1974)</a:t>
            </a:r>
          </a:p>
        </p:txBody>
      </p:sp>
      <p:sp>
        <p:nvSpPr>
          <p:cNvPr id="56322" name="Rectangle 3">
            <a:extLst>
              <a:ext uri="{FF2B5EF4-FFF2-40B4-BE49-F238E27FC236}">
                <a16:creationId xmlns:a16="http://schemas.microsoft.com/office/drawing/2014/main" id="{5F5B806C-434B-754B-B0BA-0BD38B5141EF}"/>
              </a:ext>
            </a:extLst>
          </p:cNvPr>
          <p:cNvSpPr>
            <a:spLocks noGrp="1"/>
          </p:cNvSpPr>
          <p:nvPr>
            <p:ph idx="1"/>
          </p:nvPr>
        </p:nvSpPr>
        <p:spPr>
          <a:xfrm>
            <a:off x="3595332" y="0"/>
            <a:ext cx="8596668" cy="3766910"/>
          </a:xfrm>
        </p:spPr>
        <p:txBody>
          <a:bodyPr/>
          <a:lstStyle/>
          <a:p>
            <a:pPr eaLnBrk="1" hangingPunct="1"/>
            <a:endParaRPr lang="en-US" altLang="en-US" b="1" dirty="0"/>
          </a:p>
          <a:p>
            <a:pPr eaLnBrk="1" hangingPunct="1">
              <a:lnSpc>
                <a:spcPct val="120000"/>
              </a:lnSpc>
              <a:spcBef>
                <a:spcPts val="300"/>
              </a:spcBef>
            </a:pPr>
            <a:r>
              <a:rPr lang="en-US" altLang="en-US" sz="2200" b="1" u="sng" dirty="0"/>
              <a:t>P</a:t>
            </a:r>
            <a:r>
              <a:rPr lang="en-US" altLang="en-US" sz="2200" dirty="0"/>
              <a:t>ermission to be sexual</a:t>
            </a:r>
          </a:p>
          <a:p>
            <a:pPr eaLnBrk="1" hangingPunct="1">
              <a:lnSpc>
                <a:spcPct val="120000"/>
              </a:lnSpc>
              <a:spcBef>
                <a:spcPts val="300"/>
              </a:spcBef>
            </a:pPr>
            <a:r>
              <a:rPr lang="en-US" altLang="en-US" sz="2200" b="1" u="sng" dirty="0"/>
              <a:t>L</a:t>
            </a:r>
            <a:r>
              <a:rPr lang="en-US" altLang="en-US" sz="2200" dirty="0"/>
              <a:t>imited </a:t>
            </a:r>
            <a:r>
              <a:rPr lang="en-US" altLang="en-US" sz="2200" b="1" u="sng" dirty="0"/>
              <a:t>I</a:t>
            </a:r>
            <a:r>
              <a:rPr lang="en-US" altLang="en-US" sz="2200" dirty="0"/>
              <a:t>nformation</a:t>
            </a:r>
          </a:p>
          <a:p>
            <a:pPr eaLnBrk="1" hangingPunct="1">
              <a:lnSpc>
                <a:spcPct val="120000"/>
              </a:lnSpc>
              <a:spcBef>
                <a:spcPts val="300"/>
              </a:spcBef>
            </a:pPr>
            <a:r>
              <a:rPr lang="en-US" altLang="en-US" sz="2200" b="1" u="sng" dirty="0"/>
              <a:t>S</a:t>
            </a:r>
            <a:r>
              <a:rPr lang="en-US" altLang="en-US" sz="2200" dirty="0"/>
              <a:t>pecific </a:t>
            </a:r>
            <a:r>
              <a:rPr lang="en-US" altLang="en-US" sz="2200" b="1" u="sng" dirty="0"/>
              <a:t>S</a:t>
            </a:r>
            <a:r>
              <a:rPr lang="en-US" altLang="en-US" sz="2200" dirty="0"/>
              <a:t>uggestions</a:t>
            </a:r>
          </a:p>
          <a:p>
            <a:pPr eaLnBrk="1" hangingPunct="1">
              <a:lnSpc>
                <a:spcPct val="120000"/>
              </a:lnSpc>
              <a:spcBef>
                <a:spcPts val="300"/>
              </a:spcBef>
            </a:pPr>
            <a:r>
              <a:rPr lang="en-US" altLang="en-US" sz="2200" b="1" u="sng" dirty="0"/>
              <a:t>I</a:t>
            </a:r>
            <a:r>
              <a:rPr lang="en-US" altLang="en-US" sz="2200" dirty="0"/>
              <a:t>ntensive </a:t>
            </a:r>
            <a:r>
              <a:rPr lang="en-US" altLang="en-US" sz="2200" b="1" u="sng" dirty="0"/>
              <a:t>T</a:t>
            </a:r>
            <a:r>
              <a:rPr lang="en-US" altLang="en-US" sz="2200" dirty="0"/>
              <a:t>herapy</a:t>
            </a:r>
          </a:p>
        </p:txBody>
      </p:sp>
      <p:pic>
        <p:nvPicPr>
          <p:cNvPr id="56323" name="Picture 7" descr="https://2zadtx2dccrd43bc0r18hhqj-wpengine.netdna-ssl.com/wp-content/uploads/sites/8/2018/12/plissit_1126014.jpg">
            <a:extLst>
              <a:ext uri="{FF2B5EF4-FFF2-40B4-BE49-F238E27FC236}">
                <a16:creationId xmlns:a16="http://schemas.microsoft.com/office/drawing/2014/main" id="{8EEA4971-569E-884B-8F16-80D6CFB2D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86" y="2362200"/>
            <a:ext cx="8631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2D6FE51-FB83-886D-893E-DED5ED44FF74}"/>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28971249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p:txBody>
          <a:bodyPr anchor="b"/>
          <a:lstStyle/>
          <a:p>
            <a:pPr eaLnBrk="1" hangingPunct="1"/>
            <a:r>
              <a:rPr lang="en-US" altLang="en-US" dirty="0"/>
              <a:t>Objectives</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a:xfrm>
            <a:off x="677334" y="2160589"/>
            <a:ext cx="8241583" cy="3880773"/>
          </a:xfrm>
        </p:spPr>
        <p:txBody>
          <a:bodyPr>
            <a:normAutofit/>
          </a:bodyPr>
          <a:lstStyle/>
          <a:p>
            <a:pPr eaLnBrk="1" hangingPunct="1">
              <a:lnSpc>
                <a:spcPct val="90000"/>
              </a:lnSpc>
              <a:buFont typeface="Wingdings" pitchFamily="2" charset="2"/>
              <a:buNone/>
            </a:pPr>
            <a:endParaRPr lang="en-US" altLang="en-US" sz="2800" i="1" dirty="0"/>
          </a:p>
          <a:p>
            <a:pPr marL="514350" indent="-514350">
              <a:lnSpc>
                <a:spcPct val="90000"/>
              </a:lnSpc>
              <a:buFont typeface="+mj-lt"/>
              <a:buAutoNum type="arabicPeriod"/>
            </a:pPr>
            <a:r>
              <a:rPr lang="en-US" altLang="ja-JP" sz="2800" dirty="0"/>
              <a:t>Sex and sexuality in general</a:t>
            </a:r>
          </a:p>
          <a:p>
            <a:pPr marL="514350" indent="-514350">
              <a:lnSpc>
                <a:spcPct val="90000"/>
              </a:lnSpc>
              <a:buFont typeface="+mj-lt"/>
              <a:buAutoNum type="arabicPeriod"/>
            </a:pPr>
            <a:r>
              <a:rPr lang="en-US" altLang="ja-JP" sz="2800" dirty="0"/>
              <a:t>Impact of TBI on sex and sexuality </a:t>
            </a:r>
          </a:p>
          <a:p>
            <a:pPr marL="514350" indent="-514350">
              <a:lnSpc>
                <a:spcPct val="90000"/>
              </a:lnSpc>
              <a:buFont typeface="+mj-lt"/>
              <a:buAutoNum type="arabicPeriod"/>
            </a:pPr>
            <a:r>
              <a:rPr lang="en-US" altLang="ja-JP" sz="2800" dirty="0"/>
              <a:t>How and when should the topic come up for you in clinical practice?</a:t>
            </a:r>
          </a:p>
          <a:p>
            <a:pPr marL="514350" indent="-514350">
              <a:lnSpc>
                <a:spcPct val="90000"/>
              </a:lnSpc>
              <a:buFont typeface="+mj-lt"/>
              <a:buAutoNum type="arabicPeriod"/>
            </a:pPr>
            <a:endParaRPr lang="en-US" altLang="en-US" sz="2800" dirty="0"/>
          </a:p>
          <a:p>
            <a:pPr marL="0" indent="0">
              <a:lnSpc>
                <a:spcPct val="90000"/>
              </a:lnSpc>
              <a:buNone/>
            </a:pPr>
            <a:r>
              <a:rPr lang="en-US" altLang="en-US" sz="2200" i="1" dirty="0">
                <a:solidFill>
                  <a:schemeClr val="accent1"/>
                </a:solidFill>
              </a:rPr>
              <a:t>PLEASE NOTE: </a:t>
            </a:r>
            <a:r>
              <a:rPr lang="en-US" altLang="en-US" sz="2200" i="1" dirty="0"/>
              <a:t>This talk is not designed to prepare you to provide sexual counseling or sex therapy</a:t>
            </a:r>
          </a:p>
        </p:txBody>
      </p:sp>
    </p:spTree>
    <p:extLst>
      <p:ext uri="{BB962C8B-B14F-4D97-AF65-F5344CB8AC3E}">
        <p14:creationId xmlns:p14="http://schemas.microsoft.com/office/powerpoint/2010/main" val="16031390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2C35E0A-0C32-4AC5-93FF-750673E27FA6}"/>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dirty="0">
                <a:solidFill>
                  <a:srgbClr val="CF0530"/>
                </a:solidFill>
                <a:ea typeface="ＭＳ Ｐゴシック" pitchFamily="-112" charset="-128"/>
              </a:rPr>
              <a:t>P</a:t>
            </a:r>
            <a:r>
              <a:rPr lang="en-US" dirty="0">
                <a:ea typeface="ＭＳ Ｐゴシック" pitchFamily="-112" charset="-128"/>
              </a:rPr>
              <a:t>ermission</a:t>
            </a:r>
          </a:p>
        </p:txBody>
      </p:sp>
      <p:sp>
        <p:nvSpPr>
          <p:cNvPr id="80899" name="Rectangle 3">
            <a:extLst>
              <a:ext uri="{FF2B5EF4-FFF2-40B4-BE49-F238E27FC236}">
                <a16:creationId xmlns:a16="http://schemas.microsoft.com/office/drawing/2014/main" id="{F7038C82-AF6D-4878-9FBE-A8E8448C9690}"/>
              </a:ext>
            </a:extLst>
          </p:cNvPr>
          <p:cNvSpPr>
            <a:spLocks noGrp="1" noChangeArrowheads="1"/>
          </p:cNvSpPr>
          <p:nvPr>
            <p:ph type="body" idx="1"/>
          </p:nvPr>
        </p:nvSpPr>
        <p:spPr>
          <a:xfrm>
            <a:off x="677334" y="1652337"/>
            <a:ext cx="8229600" cy="41497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a:defRPr/>
            </a:pPr>
            <a:r>
              <a:rPr lang="en-US" sz="2800" dirty="0">
                <a:ea typeface="ＭＳ Ｐゴシック" pitchFamily="-112" charset="-128"/>
              </a:rPr>
              <a:t>We can all do this level</a:t>
            </a:r>
          </a:p>
          <a:p>
            <a:pPr lvl="1">
              <a:defRPr/>
            </a:pPr>
            <a:r>
              <a:rPr lang="en-US" sz="2800" dirty="0">
                <a:ea typeface="ＭＳ Ｐゴシック" pitchFamily="-112" charset="-128"/>
              </a:rPr>
              <a:t>Be matter-of-fact</a:t>
            </a:r>
          </a:p>
          <a:p>
            <a:pPr lvl="1">
              <a:defRPr/>
            </a:pPr>
            <a:r>
              <a:rPr lang="en-US" sz="2800" dirty="0">
                <a:ea typeface="ＭＳ Ｐゴシック" pitchFamily="-112" charset="-128"/>
              </a:rPr>
              <a:t>Acknowledge sexuality as potentially an important part of life</a:t>
            </a:r>
          </a:p>
          <a:p>
            <a:pPr lvl="1">
              <a:defRPr/>
            </a:pPr>
            <a:r>
              <a:rPr lang="en-US" sz="2800" dirty="0">
                <a:ea typeface="ＭＳ Ｐゴシック" pitchFamily="-112" charset="-128"/>
              </a:rPr>
              <a:t>Normalize having questions/concerns about sexual function</a:t>
            </a:r>
          </a:p>
          <a:p>
            <a:pPr marL="0" indent="0">
              <a:buNone/>
              <a:defRPr/>
            </a:pPr>
            <a:endParaRPr lang="en-US" altLang="en-US" sz="2400" i="1" dirty="0"/>
          </a:p>
          <a:p>
            <a:pPr marL="0" indent="0">
              <a:buNone/>
              <a:defRPr/>
            </a:pPr>
            <a:r>
              <a:rPr lang="en-US" altLang="en-US" sz="2400" i="1" dirty="0"/>
              <a:t>“Many of my patients have questions about sex after an injury like this. Also, if I don’t have the answer, I can always point you to another provider who may.”</a:t>
            </a:r>
          </a:p>
        </p:txBody>
      </p:sp>
      <p:pic>
        <p:nvPicPr>
          <p:cNvPr id="2" name="Picture 7" descr="https://2zadtx2dccrd43bc0r18hhqj-wpengine.netdna-ssl.com/wp-content/uploads/sites/8/2018/12/plissit_1126014.jpg">
            <a:extLst>
              <a:ext uri="{FF2B5EF4-FFF2-40B4-BE49-F238E27FC236}">
                <a16:creationId xmlns:a16="http://schemas.microsoft.com/office/drawing/2014/main" id="{18580B07-E4F7-CBB5-AB77-2FA5F4579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03" y="491197"/>
            <a:ext cx="3745399" cy="19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9127AE6-98AA-3CB9-E62C-C98968D80F95}"/>
              </a:ext>
            </a:extLst>
          </p:cNvPr>
          <p:cNvSpPr/>
          <p:nvPr/>
        </p:nvSpPr>
        <p:spPr>
          <a:xfrm>
            <a:off x="5409100" y="728748"/>
            <a:ext cx="2257792" cy="3271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9285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3DA50CE-8D43-A44D-B9F6-281A39C877E6}"/>
              </a:ext>
            </a:extLst>
          </p:cNvPr>
          <p:cNvSpPr>
            <a:spLocks noGrp="1"/>
          </p:cNvSpPr>
          <p:nvPr>
            <p:ph type="title"/>
          </p:nvPr>
        </p:nvSpPr>
        <p:spPr/>
        <p:txBody>
          <a:bodyPr>
            <a:noAutofit/>
          </a:bodyPr>
          <a:lstStyle/>
          <a:p>
            <a:r>
              <a:rPr lang="en-US" altLang="en-US" dirty="0"/>
              <a:t>Two-Person Practice: </a:t>
            </a:r>
            <a:br>
              <a:rPr lang="en-US" altLang="en-US" dirty="0"/>
            </a:br>
            <a:r>
              <a:rPr lang="en-US" altLang="en-US" sz="3400" i="1" dirty="0"/>
              <a:t>Giving Patients Permission to Discuss Sex</a:t>
            </a:r>
          </a:p>
        </p:txBody>
      </p:sp>
      <p:sp>
        <p:nvSpPr>
          <p:cNvPr id="74754" name="Content Placeholder 2">
            <a:extLst>
              <a:ext uri="{FF2B5EF4-FFF2-40B4-BE49-F238E27FC236}">
                <a16:creationId xmlns:a16="http://schemas.microsoft.com/office/drawing/2014/main" id="{0DC32E81-A131-694D-A03E-19882D63B10C}"/>
              </a:ext>
            </a:extLst>
          </p:cNvPr>
          <p:cNvSpPr>
            <a:spLocks noGrp="1"/>
          </p:cNvSpPr>
          <p:nvPr>
            <p:ph idx="1"/>
          </p:nvPr>
        </p:nvSpPr>
        <p:spPr>
          <a:xfrm>
            <a:off x="677334" y="2180493"/>
            <a:ext cx="8596668" cy="3860870"/>
          </a:xfrm>
        </p:spPr>
        <p:txBody>
          <a:bodyPr>
            <a:normAutofit/>
          </a:bodyPr>
          <a:lstStyle/>
          <a:p>
            <a:pPr>
              <a:spcAft>
                <a:spcPts val="600"/>
              </a:spcAft>
            </a:pPr>
            <a:r>
              <a:rPr lang="en-US" altLang="en-US" sz="2800" dirty="0"/>
              <a:t>An exercise you can test out later with a colleague, friend, or anyone willing to let you practice, if you want to try it out before having this conversation with a patient</a:t>
            </a:r>
          </a:p>
          <a:p>
            <a:pPr>
              <a:spcAft>
                <a:spcPts val="600"/>
              </a:spcAft>
            </a:pPr>
            <a:r>
              <a:rPr lang="en-US" altLang="en-US" sz="2800" dirty="0"/>
              <a:t>One person take the role of the therapist</a:t>
            </a:r>
          </a:p>
          <a:p>
            <a:pPr>
              <a:spcAft>
                <a:spcPts val="600"/>
              </a:spcAft>
            </a:pPr>
            <a:r>
              <a:rPr lang="en-US" altLang="en-US" sz="2800" dirty="0"/>
              <a:t>Second person take the role of the patient</a:t>
            </a:r>
          </a:p>
          <a:p>
            <a:pPr>
              <a:spcAft>
                <a:spcPts val="600"/>
              </a:spcAft>
            </a:pPr>
            <a:r>
              <a:rPr lang="en-US" altLang="en-US" sz="2800" dirty="0"/>
              <a:t>Open up the topic of sex and sexuality</a:t>
            </a:r>
          </a:p>
        </p:txBody>
      </p:sp>
      <p:sp>
        <p:nvSpPr>
          <p:cNvPr id="6" name="TextBox 5">
            <a:extLst>
              <a:ext uri="{FF2B5EF4-FFF2-40B4-BE49-F238E27FC236}">
                <a16:creationId xmlns:a16="http://schemas.microsoft.com/office/drawing/2014/main" id="{0225F852-0363-B1B0-15BE-B622380AE04A}"/>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310300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3DA50CE-8D43-A44D-B9F6-281A39C877E6}"/>
              </a:ext>
            </a:extLst>
          </p:cNvPr>
          <p:cNvSpPr>
            <a:spLocks noGrp="1"/>
          </p:cNvSpPr>
          <p:nvPr>
            <p:ph type="title"/>
          </p:nvPr>
        </p:nvSpPr>
        <p:spPr/>
        <p:txBody>
          <a:bodyPr/>
          <a:lstStyle/>
          <a:p>
            <a:r>
              <a:rPr lang="en-US" altLang="en-US" dirty="0"/>
              <a:t>Two-Person Practice: </a:t>
            </a:r>
            <a:br>
              <a:rPr lang="en-US" altLang="en-US" dirty="0"/>
            </a:br>
            <a:r>
              <a:rPr lang="en-US" altLang="en-US" sz="3400" i="1" dirty="0"/>
              <a:t>Questions to Try</a:t>
            </a:r>
          </a:p>
        </p:txBody>
      </p:sp>
      <p:sp>
        <p:nvSpPr>
          <p:cNvPr id="74754" name="Content Placeholder 2">
            <a:extLst>
              <a:ext uri="{FF2B5EF4-FFF2-40B4-BE49-F238E27FC236}">
                <a16:creationId xmlns:a16="http://schemas.microsoft.com/office/drawing/2014/main" id="{0DC32E81-A131-694D-A03E-19882D63B10C}"/>
              </a:ext>
            </a:extLst>
          </p:cNvPr>
          <p:cNvSpPr>
            <a:spLocks noGrp="1"/>
          </p:cNvSpPr>
          <p:nvPr>
            <p:ph idx="1"/>
          </p:nvPr>
        </p:nvSpPr>
        <p:spPr>
          <a:xfrm>
            <a:off x="677334" y="1930400"/>
            <a:ext cx="8229600" cy="4297363"/>
          </a:xfrm>
        </p:spPr>
        <p:txBody>
          <a:bodyPr>
            <a:normAutofit fontScale="92500" lnSpcReduction="20000"/>
          </a:bodyPr>
          <a:lstStyle/>
          <a:p>
            <a:r>
              <a:rPr lang="en-US" altLang="en-US" sz="2700" i="1" dirty="0"/>
              <a:t>Possible opener before a question: </a:t>
            </a:r>
          </a:p>
          <a:p>
            <a:pPr lvl="1"/>
            <a:r>
              <a:rPr lang="en-US" altLang="en-US" sz="2500" dirty="0"/>
              <a:t>Many people have questions about sex after an injury like this. </a:t>
            </a:r>
          </a:p>
          <a:p>
            <a:r>
              <a:rPr lang="en-US" altLang="en-US" sz="2700" i="1" dirty="0"/>
              <a:t>Followed by questions like: </a:t>
            </a:r>
          </a:p>
          <a:p>
            <a:pPr lvl="1"/>
            <a:r>
              <a:rPr lang="en-US" altLang="en-US" sz="2500" dirty="0"/>
              <a:t>What questions have come up for you about sex since this TBI? </a:t>
            </a:r>
          </a:p>
          <a:p>
            <a:pPr lvl="1"/>
            <a:r>
              <a:rPr lang="en-US" altLang="en-US" sz="2500" dirty="0"/>
              <a:t>How has the TBI affected your sexual functioning? </a:t>
            </a:r>
          </a:p>
          <a:p>
            <a:pPr lvl="1"/>
            <a:r>
              <a:rPr lang="en-US" altLang="en-US" sz="2500" dirty="0"/>
              <a:t>Was sex an important part of your life before this? </a:t>
            </a:r>
          </a:p>
          <a:p>
            <a:pPr lvl="1"/>
            <a:r>
              <a:rPr lang="en-US" altLang="en-US" sz="2500" dirty="0"/>
              <a:t>Is there anything you would want to know or change about sex since this injury? </a:t>
            </a:r>
            <a:r>
              <a:rPr lang="en-US" altLang="en-US" sz="2500" i="1" dirty="0"/>
              <a:t>[response] </a:t>
            </a:r>
            <a:r>
              <a:rPr lang="en-US" altLang="en-US" sz="2500" dirty="0"/>
              <a:t>Tell me more.</a:t>
            </a:r>
          </a:p>
          <a:p>
            <a:pPr lvl="1"/>
            <a:r>
              <a:rPr lang="en-US" altLang="en-US" sz="2500" dirty="0"/>
              <a:t>How has the TBI affected your expression of sexuality? </a:t>
            </a:r>
          </a:p>
        </p:txBody>
      </p:sp>
      <p:sp>
        <p:nvSpPr>
          <p:cNvPr id="4" name="TextBox 3">
            <a:extLst>
              <a:ext uri="{FF2B5EF4-FFF2-40B4-BE49-F238E27FC236}">
                <a16:creationId xmlns:a16="http://schemas.microsoft.com/office/drawing/2014/main" id="{1C91BCC7-10A4-AA4A-3385-81E962028AB7}"/>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836912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8C45F1-F6C9-4518-A7A6-56DBB9753A67}"/>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dirty="0">
                <a:solidFill>
                  <a:srgbClr val="CF0530"/>
                </a:solidFill>
                <a:ea typeface="ＭＳ Ｐゴシック" pitchFamily="-112" charset="-128"/>
              </a:rPr>
              <a:t>L</a:t>
            </a:r>
            <a:r>
              <a:rPr lang="en-US" dirty="0">
                <a:ea typeface="ＭＳ Ｐゴシック" pitchFamily="-112" charset="-128"/>
              </a:rPr>
              <a:t>imited </a:t>
            </a:r>
            <a:r>
              <a:rPr lang="en-US" b="1" dirty="0">
                <a:solidFill>
                  <a:srgbClr val="CF0530"/>
                </a:solidFill>
                <a:ea typeface="ＭＳ Ｐゴシック" pitchFamily="-112" charset="-128"/>
              </a:rPr>
              <a:t>I</a:t>
            </a:r>
            <a:r>
              <a:rPr lang="en-US" dirty="0">
                <a:ea typeface="ＭＳ Ｐゴシック" pitchFamily="-112" charset="-128"/>
              </a:rPr>
              <a:t>nformation</a:t>
            </a:r>
          </a:p>
        </p:txBody>
      </p:sp>
      <p:sp>
        <p:nvSpPr>
          <p:cNvPr id="81923" name="Rectangle 3">
            <a:extLst>
              <a:ext uri="{FF2B5EF4-FFF2-40B4-BE49-F238E27FC236}">
                <a16:creationId xmlns:a16="http://schemas.microsoft.com/office/drawing/2014/main" id="{CBDAEA87-BF57-469E-BB41-4EF5F05070F4}"/>
              </a:ext>
            </a:extLst>
          </p:cNvPr>
          <p:cNvSpPr>
            <a:spLocks noGrp="1" noChangeArrowheads="1"/>
          </p:cNvSpPr>
          <p:nvPr>
            <p:ph type="body" idx="1"/>
          </p:nvPr>
        </p:nvSpPr>
        <p:spPr>
          <a:xfrm>
            <a:off x="677334" y="1615158"/>
            <a:ext cx="8916832" cy="388077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a:defRPr/>
            </a:pPr>
            <a:r>
              <a:rPr lang="en-US" sz="2800" dirty="0">
                <a:ea typeface="ＭＳ Ｐゴシック" pitchFamily="-112" charset="-128"/>
              </a:rPr>
              <a:t>You should have accurate 							information and be 								comfortable providing that information</a:t>
            </a:r>
          </a:p>
          <a:p>
            <a:pPr lvl="1">
              <a:defRPr/>
            </a:pPr>
            <a:r>
              <a:rPr lang="en-US" sz="2400" dirty="0">
                <a:ea typeface="ＭＳ Ｐゴシック" pitchFamily="-112" charset="-128"/>
              </a:rPr>
              <a:t>Basic physiology and pathophysiology of sexual response cycle</a:t>
            </a:r>
          </a:p>
          <a:p>
            <a:pPr lvl="1">
              <a:defRPr/>
            </a:pPr>
            <a:r>
              <a:rPr lang="en-US" sz="2400" dirty="0">
                <a:ea typeface="ＭＳ Ｐゴシック" pitchFamily="-112" charset="-128"/>
              </a:rPr>
              <a:t>The importance of accommodating cognitive deficits:</a:t>
            </a:r>
          </a:p>
          <a:p>
            <a:pPr lvl="2">
              <a:defRPr/>
            </a:pPr>
            <a:r>
              <a:rPr lang="en-US" sz="2400" dirty="0">
                <a:ea typeface="ＭＳ Ｐゴシック" pitchFamily="-112" charset="-128"/>
              </a:rPr>
              <a:t>Attention/focus can be important to staying aroused or to achieve orgasm, so setting up the environment to be less distracted</a:t>
            </a:r>
          </a:p>
          <a:p>
            <a:pPr lvl="2">
              <a:defRPr/>
            </a:pPr>
            <a:r>
              <a:rPr lang="en-US" sz="2400" dirty="0">
                <a:ea typeface="ＭＳ Ｐゴシック" pitchFamily="-112" charset="-128"/>
              </a:rPr>
              <a:t>Plan for times of day when all parties are less fatigued and can discuss/plan with more cognitive control</a:t>
            </a:r>
          </a:p>
        </p:txBody>
      </p:sp>
      <p:pic>
        <p:nvPicPr>
          <p:cNvPr id="2" name="Picture 7" descr="https://2zadtx2dccrd43bc0r18hhqj-wpengine.netdna-ssl.com/wp-content/uploads/sites/8/2018/12/plissit_1126014.jpg">
            <a:extLst>
              <a:ext uri="{FF2B5EF4-FFF2-40B4-BE49-F238E27FC236}">
                <a16:creationId xmlns:a16="http://schemas.microsoft.com/office/drawing/2014/main" id="{1D9BC906-943A-1944-79F9-F0EF7557F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1881"/>
            <a:ext cx="3745399" cy="19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EB62170-F93A-3004-21E0-09A2AF82E445}"/>
              </a:ext>
            </a:extLst>
          </p:cNvPr>
          <p:cNvSpPr/>
          <p:nvPr/>
        </p:nvSpPr>
        <p:spPr>
          <a:xfrm>
            <a:off x="5920226" y="759925"/>
            <a:ext cx="2257792" cy="3271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6669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3DA50CE-8D43-A44D-B9F6-281A39C877E6}"/>
              </a:ext>
            </a:extLst>
          </p:cNvPr>
          <p:cNvSpPr>
            <a:spLocks noGrp="1"/>
          </p:cNvSpPr>
          <p:nvPr>
            <p:ph type="title"/>
          </p:nvPr>
        </p:nvSpPr>
        <p:spPr/>
        <p:txBody>
          <a:bodyPr>
            <a:noAutofit/>
          </a:bodyPr>
          <a:lstStyle/>
          <a:p>
            <a:r>
              <a:rPr lang="en-US" altLang="en-US" sz="3400" dirty="0"/>
              <a:t>Empowering Patients’ Self-Advocacy</a:t>
            </a:r>
          </a:p>
        </p:txBody>
      </p:sp>
      <p:sp>
        <p:nvSpPr>
          <p:cNvPr id="74754" name="Content Placeholder 2">
            <a:extLst>
              <a:ext uri="{FF2B5EF4-FFF2-40B4-BE49-F238E27FC236}">
                <a16:creationId xmlns:a16="http://schemas.microsoft.com/office/drawing/2014/main" id="{0DC32E81-A131-694D-A03E-19882D63B10C}"/>
              </a:ext>
            </a:extLst>
          </p:cNvPr>
          <p:cNvSpPr>
            <a:spLocks noGrp="1"/>
          </p:cNvSpPr>
          <p:nvPr>
            <p:ph idx="1"/>
          </p:nvPr>
        </p:nvSpPr>
        <p:spPr>
          <a:xfrm>
            <a:off x="677334" y="1930400"/>
            <a:ext cx="8596668" cy="4110962"/>
          </a:xfrm>
        </p:spPr>
        <p:txBody>
          <a:bodyPr>
            <a:noAutofit/>
          </a:bodyPr>
          <a:lstStyle/>
          <a:p>
            <a:pPr algn="l">
              <a:spcBef>
                <a:spcPts val="1200"/>
              </a:spcBef>
            </a:pPr>
            <a:r>
              <a:rPr lang="en-US" sz="2600" i="0" dirty="0">
                <a:solidFill>
                  <a:srgbClr val="08090A"/>
                </a:solidFill>
                <a:effectLst/>
              </a:rPr>
              <a:t>Suggestions per Nick Simkins’ article on </a:t>
            </a:r>
            <a:r>
              <a:rPr lang="en-US" sz="2600" dirty="0">
                <a:hlinkClick r:id="rId3"/>
              </a:rPr>
              <a:t>Sexual Dysfunction following brain injury | CNS (neuroskills.com)</a:t>
            </a:r>
            <a:endParaRPr lang="en-US" sz="2600" b="1" i="0" dirty="0">
              <a:solidFill>
                <a:srgbClr val="08090A"/>
              </a:solidFill>
              <a:effectLst/>
            </a:endParaRPr>
          </a:p>
          <a:p>
            <a:pPr algn="l">
              <a:spcBef>
                <a:spcPts val="1200"/>
              </a:spcBef>
            </a:pPr>
            <a:r>
              <a:rPr lang="en-US" sz="2600" dirty="0">
                <a:solidFill>
                  <a:srgbClr val="08090A"/>
                </a:solidFill>
              </a:rPr>
              <a:t>Empower your patients to get their thoughts down on paper ahead of meeting with their doctor. </a:t>
            </a:r>
          </a:p>
          <a:p>
            <a:pPr lvl="1">
              <a:spcBef>
                <a:spcPts val="1200"/>
              </a:spcBef>
            </a:pPr>
            <a:r>
              <a:rPr lang="en-US" sz="2600" dirty="0">
                <a:solidFill>
                  <a:srgbClr val="08090A"/>
                </a:solidFill>
              </a:rPr>
              <a:t>Given that many patients with TBI benefit from additional time or other accommodations to facilitate communication due to cognitive deficits, preparation ahead of time could be helpful. </a:t>
            </a:r>
          </a:p>
        </p:txBody>
      </p:sp>
      <p:sp>
        <p:nvSpPr>
          <p:cNvPr id="2" name="TextBox 1">
            <a:extLst>
              <a:ext uri="{FF2B5EF4-FFF2-40B4-BE49-F238E27FC236}">
                <a16:creationId xmlns:a16="http://schemas.microsoft.com/office/drawing/2014/main" id="{F995DD86-EE68-B34A-5887-0AB4EEC33BD3}"/>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66288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3DA50CE-8D43-A44D-B9F6-281A39C877E6}"/>
              </a:ext>
            </a:extLst>
          </p:cNvPr>
          <p:cNvSpPr>
            <a:spLocks noGrp="1"/>
          </p:cNvSpPr>
          <p:nvPr>
            <p:ph type="title"/>
          </p:nvPr>
        </p:nvSpPr>
        <p:spPr/>
        <p:txBody>
          <a:bodyPr>
            <a:noAutofit/>
          </a:bodyPr>
          <a:lstStyle/>
          <a:p>
            <a:r>
              <a:rPr lang="en-US" altLang="en-US" sz="3400" dirty="0"/>
              <a:t>Empowering Patients’ Self-Advocacy, continued: </a:t>
            </a:r>
          </a:p>
        </p:txBody>
      </p:sp>
      <p:sp>
        <p:nvSpPr>
          <p:cNvPr id="74754" name="Content Placeholder 2">
            <a:extLst>
              <a:ext uri="{FF2B5EF4-FFF2-40B4-BE49-F238E27FC236}">
                <a16:creationId xmlns:a16="http://schemas.microsoft.com/office/drawing/2014/main" id="{0DC32E81-A131-694D-A03E-19882D63B10C}"/>
              </a:ext>
            </a:extLst>
          </p:cNvPr>
          <p:cNvSpPr>
            <a:spLocks noGrp="1"/>
          </p:cNvSpPr>
          <p:nvPr>
            <p:ph idx="1"/>
          </p:nvPr>
        </p:nvSpPr>
        <p:spPr>
          <a:xfrm>
            <a:off x="677334" y="1786597"/>
            <a:ext cx="8596668" cy="4825218"/>
          </a:xfrm>
        </p:spPr>
        <p:txBody>
          <a:bodyPr>
            <a:normAutofit fontScale="62500" lnSpcReduction="20000"/>
          </a:bodyPr>
          <a:lstStyle/>
          <a:p>
            <a:pPr algn="l">
              <a:spcBef>
                <a:spcPts val="600"/>
              </a:spcBef>
            </a:pPr>
            <a:r>
              <a:rPr lang="en-US" sz="2800" dirty="0">
                <a:solidFill>
                  <a:srgbClr val="08090A"/>
                </a:solidFill>
              </a:rPr>
              <a:t>Example of a such a letter or form to complete and give to their doctor: </a:t>
            </a:r>
          </a:p>
          <a:p>
            <a:pPr marL="400050" lvl="1" indent="0">
              <a:spcBef>
                <a:spcPts val="600"/>
              </a:spcBef>
              <a:buNone/>
            </a:pPr>
            <a:r>
              <a:rPr lang="en-US" sz="2600" b="0" i="0" dirty="0">
                <a:solidFill>
                  <a:srgbClr val="08090A"/>
                </a:solidFill>
                <a:effectLst/>
              </a:rPr>
              <a:t>“Dear Dr. _________:</a:t>
            </a:r>
          </a:p>
          <a:p>
            <a:pPr marL="400050" lvl="1" indent="0">
              <a:spcBef>
                <a:spcPts val="600"/>
              </a:spcBef>
              <a:buNone/>
            </a:pPr>
            <a:r>
              <a:rPr lang="en-US" sz="2600" b="0" i="0" dirty="0">
                <a:solidFill>
                  <a:srgbClr val="08090A"/>
                </a:solidFill>
                <a:effectLst/>
              </a:rPr>
              <a:t>“Since my injury, I have noticed a change in my sexual functioning, and I am providing you with this information, and any other information that you might need to evaluate my situation. Can you help me, or refer me to a doctor or health care provider who could help me with this change in my sexual functioning?</a:t>
            </a:r>
          </a:p>
          <a:p>
            <a:pPr marL="400050" lvl="1" indent="0">
              <a:spcBef>
                <a:spcPts val="600"/>
              </a:spcBef>
              <a:buNone/>
            </a:pPr>
            <a:r>
              <a:rPr lang="en-US" sz="2600" b="0" i="0" dirty="0">
                <a:solidFill>
                  <a:srgbClr val="08090A"/>
                </a:solidFill>
                <a:effectLst/>
              </a:rPr>
              <a:t>“Then, provide in that same letter, the following information:</a:t>
            </a:r>
          </a:p>
          <a:p>
            <a:pPr marL="857250" lvl="1" indent="-457200">
              <a:spcBef>
                <a:spcPts val="600"/>
              </a:spcBef>
            </a:pPr>
            <a:r>
              <a:rPr lang="en-US" sz="2600" b="0" i="0" dirty="0">
                <a:solidFill>
                  <a:srgbClr val="08090A"/>
                </a:solidFill>
                <a:effectLst/>
              </a:rPr>
              <a:t>A brief description of your sexual pattern in the year before injury;</a:t>
            </a:r>
          </a:p>
          <a:p>
            <a:pPr marL="857250" lvl="1" indent="-457200">
              <a:spcBef>
                <a:spcPts val="600"/>
              </a:spcBef>
            </a:pPr>
            <a:r>
              <a:rPr lang="en-US" sz="2600" b="0" i="0" dirty="0">
                <a:solidFill>
                  <a:srgbClr val="08090A"/>
                </a:solidFill>
                <a:effectLst/>
              </a:rPr>
              <a:t>A description of your sexual pattern since the injury;</a:t>
            </a:r>
          </a:p>
          <a:p>
            <a:pPr marL="857250" lvl="1" indent="-457200">
              <a:spcBef>
                <a:spcPts val="600"/>
              </a:spcBef>
            </a:pPr>
            <a:r>
              <a:rPr lang="en-US" sz="2600" b="0" i="0" dirty="0">
                <a:solidFill>
                  <a:srgbClr val="08090A"/>
                </a:solidFill>
                <a:effectLst/>
              </a:rPr>
              <a:t>An honest appraisal as to your desire for sex since the injury;</a:t>
            </a:r>
          </a:p>
          <a:p>
            <a:pPr marL="857250" lvl="1" indent="-457200">
              <a:spcBef>
                <a:spcPts val="600"/>
              </a:spcBef>
            </a:pPr>
            <a:r>
              <a:rPr lang="en-US" sz="2600" b="0" i="0" dirty="0">
                <a:solidFill>
                  <a:srgbClr val="08090A"/>
                </a:solidFill>
                <a:effectLst/>
              </a:rPr>
              <a:t>How has the sexual situation been handled between you and your partner since the injury, in terms of any discussion;</a:t>
            </a:r>
          </a:p>
          <a:p>
            <a:pPr marL="857250" lvl="1" indent="-457200">
              <a:spcBef>
                <a:spcPts val="600"/>
              </a:spcBef>
            </a:pPr>
            <a:r>
              <a:rPr lang="en-US" sz="2600" b="0" i="0" dirty="0">
                <a:solidFill>
                  <a:srgbClr val="08090A"/>
                </a:solidFill>
                <a:effectLst/>
              </a:rPr>
              <a:t>List all of your medications that you have been on since the injury, and ask "could any of these be affecting my sexual function?"</a:t>
            </a:r>
          </a:p>
          <a:p>
            <a:pPr marL="857250" lvl="1" indent="-457200">
              <a:spcBef>
                <a:spcPts val="600"/>
              </a:spcBef>
            </a:pPr>
            <a:r>
              <a:rPr lang="en-US" sz="2600" b="0" i="0" dirty="0">
                <a:solidFill>
                  <a:srgbClr val="08090A"/>
                </a:solidFill>
                <a:effectLst/>
              </a:rPr>
              <a:t>Are there any specialists to whom you could refer me for evaluation of my sexual dysfunction, and treatment;</a:t>
            </a:r>
          </a:p>
          <a:p>
            <a:pPr marL="857250" lvl="1" indent="-457200">
              <a:spcBef>
                <a:spcPts val="600"/>
              </a:spcBef>
            </a:pPr>
            <a:r>
              <a:rPr lang="en-US" sz="2600" b="0" i="0" dirty="0">
                <a:solidFill>
                  <a:srgbClr val="08090A"/>
                </a:solidFill>
                <a:effectLst/>
              </a:rPr>
              <a:t>Is there any information that I can provide to you, at this appointment, or at the next appointment, to help you in evaluating, diagnosing, and treating my condition?”</a:t>
            </a:r>
          </a:p>
        </p:txBody>
      </p:sp>
      <p:sp>
        <p:nvSpPr>
          <p:cNvPr id="2" name="TextBox 1">
            <a:extLst>
              <a:ext uri="{FF2B5EF4-FFF2-40B4-BE49-F238E27FC236}">
                <a16:creationId xmlns:a16="http://schemas.microsoft.com/office/drawing/2014/main" id="{087A246E-FBC7-26E0-00B5-ACBBD6526068}"/>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48338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3EB72F2-EFDB-4A35-B938-28B8A0E7C0CF}"/>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a:solidFill>
                  <a:srgbClr val="CF0530"/>
                </a:solidFill>
                <a:ea typeface="ＭＳ Ｐゴシック" pitchFamily="-112" charset="-128"/>
              </a:rPr>
              <a:t>S</a:t>
            </a:r>
            <a:r>
              <a:rPr lang="en-US">
                <a:ea typeface="ＭＳ Ｐゴシック" pitchFamily="-112" charset="-128"/>
              </a:rPr>
              <a:t>pecific </a:t>
            </a:r>
            <a:r>
              <a:rPr lang="en-US" b="1">
                <a:solidFill>
                  <a:srgbClr val="CF0530"/>
                </a:solidFill>
                <a:ea typeface="ＭＳ Ｐゴシック" pitchFamily="-112" charset="-128"/>
              </a:rPr>
              <a:t>S</a:t>
            </a:r>
            <a:r>
              <a:rPr lang="en-US">
                <a:ea typeface="ＭＳ Ｐゴシック" pitchFamily="-112" charset="-128"/>
              </a:rPr>
              <a:t>uggestions</a:t>
            </a:r>
          </a:p>
        </p:txBody>
      </p:sp>
      <p:sp>
        <p:nvSpPr>
          <p:cNvPr id="82947" name="Rectangle 3">
            <a:extLst>
              <a:ext uri="{FF2B5EF4-FFF2-40B4-BE49-F238E27FC236}">
                <a16:creationId xmlns:a16="http://schemas.microsoft.com/office/drawing/2014/main" id="{2DC6A654-0268-4E34-8FAC-F8537A408048}"/>
              </a:ext>
            </a:extLst>
          </p:cNvPr>
          <p:cNvSpPr>
            <a:spLocks noGrp="1" noChangeArrowheads="1"/>
          </p:cNvSpPr>
          <p:nvPr>
            <p:ph type="body" idx="1"/>
          </p:nvPr>
        </p:nvSpPr>
        <p:spPr>
          <a:xfrm>
            <a:off x="677334" y="1524000"/>
            <a:ext cx="8229600" cy="53340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en-US" altLang="en-US" sz="2800" dirty="0">
                <a:ea typeface="ＭＳ Ｐゴシック" pitchFamily="-112" charset="-128"/>
              </a:rPr>
              <a:t>You should meet Limited Info							(LI) requirements and have 					knowledge of the person’</a:t>
            </a:r>
            <a:r>
              <a:rPr lang="en-US" altLang="ja-JP" sz="2800" dirty="0">
                <a:ea typeface="ＭＳ Ｐゴシック" pitchFamily="-112" charset="-128"/>
              </a:rPr>
              <a:t>s TBI and 			sexual preferences/moral beliefs. </a:t>
            </a:r>
          </a:p>
          <a:p>
            <a:pPr lvl="1">
              <a:defRPr/>
            </a:pPr>
            <a:r>
              <a:rPr lang="en-US" altLang="en-US" sz="2400" dirty="0">
                <a:ea typeface="ＭＳ Ｐゴシック" pitchFamily="-112" charset="-128"/>
              </a:rPr>
              <a:t>Examples:</a:t>
            </a:r>
          </a:p>
          <a:p>
            <a:pPr lvl="2">
              <a:spcBef>
                <a:spcPts val="600"/>
              </a:spcBef>
              <a:defRPr/>
            </a:pPr>
            <a:r>
              <a:rPr lang="en-US" altLang="en-US" sz="2400" dirty="0">
                <a:ea typeface="ＭＳ Ｐゴシック" pitchFamily="-112" charset="-128"/>
              </a:rPr>
              <a:t>“You can use the process of undressing as a time for foreplay”</a:t>
            </a:r>
          </a:p>
          <a:p>
            <a:pPr lvl="2">
              <a:spcBef>
                <a:spcPts val="600"/>
              </a:spcBef>
              <a:defRPr/>
            </a:pPr>
            <a:r>
              <a:rPr lang="en-US" altLang="en-US" sz="2400" dirty="0">
                <a:ea typeface="ＭＳ Ｐゴシック" pitchFamily="-112" charset="-128"/>
              </a:rPr>
              <a:t>“Try exploring your body to see what you can feel and what you enjoy”</a:t>
            </a:r>
          </a:p>
          <a:p>
            <a:pPr lvl="2">
              <a:spcBef>
                <a:spcPts val="600"/>
              </a:spcBef>
              <a:defRPr/>
            </a:pPr>
            <a:r>
              <a:rPr lang="en-US" altLang="en-US" sz="2400" dirty="0">
                <a:ea typeface="ＭＳ Ｐゴシック" pitchFamily="-112" charset="-128"/>
              </a:rPr>
              <a:t>“This handout shows positions that may decrease your spasticity”</a:t>
            </a:r>
          </a:p>
          <a:p>
            <a:pPr lvl="1">
              <a:defRPr/>
            </a:pPr>
            <a:endParaRPr lang="en-US" altLang="en-US" sz="2800" dirty="0">
              <a:ea typeface="ＭＳ Ｐゴシック" pitchFamily="-112" charset="-128"/>
            </a:endParaRPr>
          </a:p>
        </p:txBody>
      </p:sp>
      <p:pic>
        <p:nvPicPr>
          <p:cNvPr id="2" name="Picture 7" descr="https://2zadtx2dccrd43bc0r18hhqj-wpengine.netdna-ssl.com/wp-content/uploads/sites/8/2018/12/plissit_1126014.jpg">
            <a:extLst>
              <a:ext uri="{FF2B5EF4-FFF2-40B4-BE49-F238E27FC236}">
                <a16:creationId xmlns:a16="http://schemas.microsoft.com/office/drawing/2014/main" id="{414277F7-1BCA-C633-409E-225A1FF8E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1881"/>
            <a:ext cx="3745399" cy="19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453FCD4-EBAB-73E1-CF1C-0CBF2C5B1D03}"/>
              </a:ext>
            </a:extLst>
          </p:cNvPr>
          <p:cNvSpPr/>
          <p:nvPr/>
        </p:nvSpPr>
        <p:spPr>
          <a:xfrm>
            <a:off x="5962429" y="1091682"/>
            <a:ext cx="2257792" cy="3566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4007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A58ED81-1413-4C28-8411-52AFFFDB4EA2}"/>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a:solidFill>
                  <a:srgbClr val="CF0530"/>
                </a:solidFill>
                <a:ea typeface="ＭＳ Ｐゴシック" pitchFamily="-112" charset="-128"/>
              </a:rPr>
              <a:t>I</a:t>
            </a:r>
            <a:r>
              <a:rPr lang="en-US">
                <a:ea typeface="ＭＳ Ｐゴシック" pitchFamily="-112" charset="-128"/>
              </a:rPr>
              <a:t>ntensive </a:t>
            </a:r>
            <a:r>
              <a:rPr lang="en-US" b="1">
                <a:solidFill>
                  <a:srgbClr val="CF0530"/>
                </a:solidFill>
                <a:ea typeface="ＭＳ Ｐゴシック" pitchFamily="-112" charset="-128"/>
              </a:rPr>
              <a:t>T</a:t>
            </a:r>
            <a:r>
              <a:rPr lang="en-US">
                <a:ea typeface="ＭＳ Ｐゴシック" pitchFamily="-112" charset="-128"/>
              </a:rPr>
              <a:t>herapy</a:t>
            </a:r>
          </a:p>
        </p:txBody>
      </p:sp>
      <p:sp>
        <p:nvSpPr>
          <p:cNvPr id="83971" name="Rectangle 3">
            <a:extLst>
              <a:ext uri="{FF2B5EF4-FFF2-40B4-BE49-F238E27FC236}">
                <a16:creationId xmlns:a16="http://schemas.microsoft.com/office/drawing/2014/main" id="{50623D05-0A40-4C6F-B7FC-A4F089D9D1FF}"/>
              </a:ext>
            </a:extLst>
          </p:cNvPr>
          <p:cNvSpPr>
            <a:spLocks noGrp="1" noChangeArrowheads="1"/>
          </p:cNvSpPr>
          <p:nvPr>
            <p:ph type="body" idx="1"/>
          </p:nvPr>
        </p:nvSpPr>
        <p:spPr>
          <a:xfrm>
            <a:off x="677334" y="1488613"/>
            <a:ext cx="8596668" cy="49121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a:spcBef>
                <a:spcPts val="600"/>
              </a:spcBef>
              <a:defRPr/>
            </a:pPr>
            <a:r>
              <a:rPr lang="en-US" sz="2600" dirty="0">
                <a:ea typeface="ＭＳ Ｐゴシック" pitchFamily="-112" charset="-128"/>
              </a:rPr>
              <a:t>You should meet </a:t>
            </a:r>
            <a:r>
              <a:rPr lang="en-US" sz="2600" b="1" dirty="0">
                <a:ea typeface="ＭＳ Ｐゴシック" pitchFamily="-112" charset="-128"/>
              </a:rPr>
              <a:t>all </a:t>
            </a:r>
            <a:r>
              <a:rPr lang="en-US" sz="2600" dirty="0">
                <a:ea typeface="ＭＳ Ｐゴシック" pitchFamily="-112" charset="-128"/>
              </a:rPr>
              <a:t>of the 							previous requirements plus 								have required </a:t>
            </a:r>
            <a:r>
              <a:rPr lang="en-US" sz="2600" b="1" dirty="0">
                <a:ea typeface="ＭＳ Ｐゴシック" pitchFamily="-112" charset="-128"/>
              </a:rPr>
              <a:t>training and licensing 					</a:t>
            </a:r>
            <a:r>
              <a:rPr lang="en-US" sz="2600" dirty="0">
                <a:ea typeface="ＭＳ Ｐゴシック" pitchFamily="-112" charset="-128"/>
              </a:rPr>
              <a:t>in individual and/or couples’ therapy</a:t>
            </a:r>
          </a:p>
          <a:p>
            <a:pPr lvl="1">
              <a:spcBef>
                <a:spcPts val="600"/>
              </a:spcBef>
              <a:defRPr/>
            </a:pPr>
            <a:r>
              <a:rPr lang="en-US" sz="2200" dirty="0">
                <a:ea typeface="ＭＳ Ｐゴシック" pitchFamily="-112" charset="-128"/>
              </a:rPr>
              <a:t>Treat depression underlying sexual problem</a:t>
            </a:r>
          </a:p>
          <a:p>
            <a:pPr lvl="1">
              <a:spcBef>
                <a:spcPts val="600"/>
              </a:spcBef>
              <a:defRPr/>
            </a:pPr>
            <a:r>
              <a:rPr lang="en-US" sz="2200" dirty="0">
                <a:ea typeface="ＭＳ Ｐゴシック" pitchFamily="-112" charset="-128"/>
              </a:rPr>
              <a:t>Treat relationship issues</a:t>
            </a:r>
          </a:p>
          <a:p>
            <a:pPr lvl="1">
              <a:spcBef>
                <a:spcPts val="600"/>
              </a:spcBef>
              <a:defRPr/>
            </a:pPr>
            <a:r>
              <a:rPr lang="en-US" sz="2200" dirty="0">
                <a:ea typeface="ＭＳ Ｐゴシック" pitchFamily="-112" charset="-128"/>
              </a:rPr>
              <a:t>Treat body image problems</a:t>
            </a:r>
          </a:p>
          <a:p>
            <a:pPr lvl="1">
              <a:spcBef>
                <a:spcPts val="600"/>
              </a:spcBef>
              <a:defRPr/>
            </a:pPr>
            <a:r>
              <a:rPr lang="en-US" sz="2200" dirty="0">
                <a:ea typeface="ＭＳ Ｐゴシック" pitchFamily="-112" charset="-128"/>
              </a:rPr>
              <a:t>Sensate Focus</a:t>
            </a:r>
          </a:p>
          <a:p>
            <a:pPr>
              <a:spcBef>
                <a:spcPts val="600"/>
              </a:spcBef>
              <a:defRPr/>
            </a:pPr>
            <a:r>
              <a:rPr lang="en-US" sz="2600" dirty="0">
                <a:ea typeface="ＭＳ Ｐゴシック" pitchFamily="-112" charset="-128"/>
              </a:rPr>
              <a:t>If you can’t provide this therapy, make a referral: </a:t>
            </a:r>
          </a:p>
          <a:p>
            <a:pPr lvl="1">
              <a:spcBef>
                <a:spcPts val="600"/>
              </a:spcBef>
              <a:defRPr/>
            </a:pPr>
            <a:r>
              <a:rPr lang="en-US" sz="2200" dirty="0">
                <a:ea typeface="ＭＳ Ｐゴシック" pitchFamily="-112" charset="-128"/>
              </a:rPr>
              <a:t>Find a certified sex therapist in your geographic area through the </a:t>
            </a:r>
            <a:r>
              <a:rPr lang="en-US" sz="2200" i="1" dirty="0">
                <a:ea typeface="ＭＳ Ｐゴシック" pitchFamily="-112" charset="-128"/>
              </a:rPr>
              <a:t>American Association of Sexuality Educators, Counselors, and Therapists: </a:t>
            </a:r>
            <a:r>
              <a:rPr lang="en-US" sz="2200" dirty="0">
                <a:ea typeface="ＭＳ Ｐゴシック" pitchFamily="-112" charset="-128"/>
                <a:hlinkClick r:id="rId3">
                  <a:extLst>
                    <a:ext uri="{A12FA001-AC4F-418D-AE19-62706E023703}">
                      <ahyp:hlinkClr xmlns:ahyp="http://schemas.microsoft.com/office/drawing/2018/hyperlinkcolor" val="tx"/>
                    </a:ext>
                  </a:extLst>
                </a:hlinkClick>
              </a:rPr>
              <a:t>https://www.aasect.org/</a:t>
            </a:r>
            <a:endParaRPr lang="en-US" sz="2200" dirty="0">
              <a:ea typeface="ＭＳ Ｐゴシック" pitchFamily="-112" charset="-128"/>
            </a:endParaRPr>
          </a:p>
        </p:txBody>
      </p:sp>
      <p:pic>
        <p:nvPicPr>
          <p:cNvPr id="2" name="Picture 7" descr="https://2zadtx2dccrd43bc0r18hhqj-wpengine.netdna-ssl.com/wp-content/uploads/sites/8/2018/12/plissit_1126014.jpg">
            <a:extLst>
              <a:ext uri="{FF2B5EF4-FFF2-40B4-BE49-F238E27FC236}">
                <a16:creationId xmlns:a16="http://schemas.microsoft.com/office/drawing/2014/main" id="{2CAE3AFC-E07A-542C-2E4B-C9EE10C1A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9678"/>
            <a:ext cx="3745399" cy="19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A72A44D-808D-CAA9-9FB9-101E6F146AF7}"/>
              </a:ext>
            </a:extLst>
          </p:cNvPr>
          <p:cNvSpPr/>
          <p:nvPr/>
        </p:nvSpPr>
        <p:spPr>
          <a:xfrm>
            <a:off x="5962429" y="1394703"/>
            <a:ext cx="2257792" cy="3566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28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9D1C8355-79A2-5B4C-AB14-92E5BF4CC92D}"/>
              </a:ext>
            </a:extLst>
          </p:cNvPr>
          <p:cNvSpPr>
            <a:spLocks noGrp="1"/>
          </p:cNvSpPr>
          <p:nvPr>
            <p:ph type="title"/>
          </p:nvPr>
        </p:nvSpPr>
        <p:spPr>
          <a:xfrm>
            <a:off x="677334" y="609600"/>
            <a:ext cx="8596668" cy="1320800"/>
          </a:xfrm>
        </p:spPr>
        <p:txBody>
          <a:bodyPr>
            <a:normAutofit/>
          </a:bodyPr>
          <a:lstStyle/>
          <a:p>
            <a:r>
              <a:rPr lang="en-US" altLang="en-US" dirty="0"/>
              <a:t>Common issues that could come up in different types of healthcare visits</a:t>
            </a:r>
          </a:p>
        </p:txBody>
      </p:sp>
      <p:sp>
        <p:nvSpPr>
          <p:cNvPr id="70658" name="Content Placeholder 2">
            <a:extLst>
              <a:ext uri="{FF2B5EF4-FFF2-40B4-BE49-F238E27FC236}">
                <a16:creationId xmlns:a16="http://schemas.microsoft.com/office/drawing/2014/main" id="{AF9BCB29-E9D6-2E40-989A-940658EB4F40}"/>
              </a:ext>
            </a:extLst>
          </p:cNvPr>
          <p:cNvSpPr>
            <a:spLocks noGrp="1"/>
          </p:cNvSpPr>
          <p:nvPr>
            <p:ph idx="1"/>
          </p:nvPr>
        </p:nvSpPr>
        <p:spPr/>
        <p:txBody>
          <a:bodyPr>
            <a:normAutofit lnSpcReduction="10000"/>
          </a:bodyPr>
          <a:lstStyle/>
          <a:p>
            <a:r>
              <a:rPr lang="en-US" altLang="en-US" sz="2800" dirty="0"/>
              <a:t>Mobility/positioning (PT)</a:t>
            </a:r>
          </a:p>
          <a:p>
            <a:r>
              <a:rPr lang="en-US" altLang="en-US" sz="2800" dirty="0"/>
              <a:t>Clothing management (OT)</a:t>
            </a:r>
          </a:p>
          <a:p>
            <a:r>
              <a:rPr lang="en-US" altLang="en-US" sz="2800" dirty="0"/>
              <a:t>Managing bowel and bladder (reducing incontinence, </a:t>
            </a:r>
            <a:r>
              <a:rPr lang="en-US" altLang="en-US" sz="2800" dirty="0" err="1"/>
              <a:t>foley</a:t>
            </a:r>
            <a:r>
              <a:rPr lang="en-US" altLang="en-US" sz="2800" dirty="0"/>
              <a:t> </a:t>
            </a:r>
            <a:r>
              <a:rPr lang="en-US" altLang="en-US" sz="2800" dirty="0" err="1"/>
              <a:t>mgmt</a:t>
            </a:r>
            <a:r>
              <a:rPr lang="en-US" altLang="en-US" sz="2800" dirty="0"/>
              <a:t>, etc.) (RN, MD, PA, OT)</a:t>
            </a:r>
          </a:p>
          <a:p>
            <a:r>
              <a:rPr lang="en-US" altLang="en-US" sz="2800" dirty="0"/>
              <a:t>Use of devices/toys, safety (RN, MD, OT, others?)</a:t>
            </a:r>
          </a:p>
          <a:p>
            <a:r>
              <a:rPr lang="en-US" altLang="en-US" sz="2800" dirty="0"/>
              <a:t>Communication (SLP, Mental health, many others)</a:t>
            </a:r>
          </a:p>
          <a:p>
            <a:r>
              <a:rPr lang="en-US" altLang="en-US" sz="2800" dirty="0"/>
              <a:t>Medical impacts – erection, lubrication, fertility (MD, and more)</a:t>
            </a:r>
          </a:p>
        </p:txBody>
      </p:sp>
      <p:sp>
        <p:nvSpPr>
          <p:cNvPr id="2" name="TextBox 1">
            <a:extLst>
              <a:ext uri="{FF2B5EF4-FFF2-40B4-BE49-F238E27FC236}">
                <a16:creationId xmlns:a16="http://schemas.microsoft.com/office/drawing/2014/main" id="{F4992263-F045-DDEA-DDEA-AA2B33536CDA}"/>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112666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7C8447EC-9098-AD4F-B91C-C0E9EBF47A19}"/>
              </a:ext>
            </a:extLst>
          </p:cNvPr>
          <p:cNvSpPr>
            <a:spLocks noGrp="1"/>
          </p:cNvSpPr>
          <p:nvPr>
            <p:ph type="title"/>
          </p:nvPr>
        </p:nvSpPr>
        <p:spPr>
          <a:xfrm>
            <a:off x="677334" y="609600"/>
            <a:ext cx="8596668" cy="712763"/>
          </a:xfrm>
        </p:spPr>
        <p:txBody>
          <a:bodyPr anchor="b"/>
          <a:lstStyle/>
          <a:p>
            <a:pPr eaLnBrk="1" hangingPunct="1"/>
            <a:r>
              <a:rPr lang="en-US" altLang="en-US" dirty="0"/>
              <a:t>Putting it into practice</a:t>
            </a:r>
          </a:p>
        </p:txBody>
      </p:sp>
      <p:sp>
        <p:nvSpPr>
          <p:cNvPr id="75778" name="Rectangle 3">
            <a:extLst>
              <a:ext uri="{FF2B5EF4-FFF2-40B4-BE49-F238E27FC236}">
                <a16:creationId xmlns:a16="http://schemas.microsoft.com/office/drawing/2014/main" id="{CD67CE9B-4EBE-CC41-B09F-576F0351455F}"/>
              </a:ext>
            </a:extLst>
          </p:cNvPr>
          <p:cNvSpPr>
            <a:spLocks noGrp="1"/>
          </p:cNvSpPr>
          <p:nvPr>
            <p:ph idx="1"/>
          </p:nvPr>
        </p:nvSpPr>
        <p:spPr>
          <a:xfrm>
            <a:off x="677334" y="1752627"/>
            <a:ext cx="8596668" cy="3880773"/>
          </a:xfrm>
        </p:spPr>
        <p:txBody>
          <a:bodyPr>
            <a:noAutofit/>
          </a:bodyPr>
          <a:lstStyle/>
          <a:p>
            <a:pPr eaLnBrk="1" hangingPunct="1"/>
            <a:r>
              <a:rPr lang="en-US" altLang="en-US" sz="2800" dirty="0"/>
              <a:t>Comfort with the topic</a:t>
            </a:r>
          </a:p>
          <a:p>
            <a:pPr lvl="1" eaLnBrk="1" hangingPunct="1"/>
            <a:r>
              <a:rPr lang="en-US" altLang="en-US" sz="2800" dirty="0"/>
              <a:t>Are you comfortable with your own sexuality?</a:t>
            </a:r>
          </a:p>
          <a:p>
            <a:pPr lvl="1" eaLnBrk="1" hangingPunct="1"/>
            <a:r>
              <a:rPr lang="en-US" altLang="en-US" sz="2800" dirty="0"/>
              <a:t>Can you be non-judgmental? </a:t>
            </a:r>
          </a:p>
          <a:p>
            <a:pPr lvl="1" eaLnBrk="1" hangingPunct="1"/>
            <a:r>
              <a:rPr lang="en-US" altLang="en-US" sz="2800" dirty="0"/>
              <a:t>Openness, willingness to listen</a:t>
            </a:r>
          </a:p>
          <a:p>
            <a:pPr eaLnBrk="1" hangingPunct="1"/>
            <a:r>
              <a:rPr lang="en-US" altLang="en-US" sz="2800" dirty="0"/>
              <a:t>Specific information/suggestions at your level of comfort and competence</a:t>
            </a:r>
          </a:p>
          <a:p>
            <a:pPr eaLnBrk="1" hangingPunct="1"/>
            <a:r>
              <a:rPr lang="en-US" altLang="en-US" sz="2800" dirty="0"/>
              <a:t>Referrals to physician, psychologist, sex therapist when indicated</a:t>
            </a:r>
          </a:p>
        </p:txBody>
      </p:sp>
      <p:sp>
        <p:nvSpPr>
          <p:cNvPr id="2" name="TextBox 1">
            <a:extLst>
              <a:ext uri="{FF2B5EF4-FFF2-40B4-BE49-F238E27FC236}">
                <a16:creationId xmlns:a16="http://schemas.microsoft.com/office/drawing/2014/main" id="{A23D9853-7761-725B-0241-F1A0F7FDD904}"/>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8939268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a:xfrm>
            <a:off x="677334" y="1087902"/>
            <a:ext cx="8596668" cy="1320800"/>
          </a:xfrm>
        </p:spPr>
        <p:txBody>
          <a:bodyPr anchor="b">
            <a:normAutofit/>
          </a:bodyPr>
          <a:lstStyle/>
          <a:p>
            <a:r>
              <a:rPr lang="en-US" altLang="en-US" dirty="0"/>
              <a:t>Objective #1: </a:t>
            </a:r>
            <a:br>
              <a:rPr lang="en-US" altLang="en-US" dirty="0"/>
            </a:br>
            <a:r>
              <a:rPr lang="en-US" altLang="en-US" i="1" dirty="0"/>
              <a:t>Overview of Sex and Sexuality</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a:xfrm>
            <a:off x="677334" y="2160589"/>
            <a:ext cx="9124392" cy="3880773"/>
          </a:xfrm>
        </p:spPr>
        <p:txBody>
          <a:bodyPr>
            <a:normAutofit/>
          </a:bodyPr>
          <a:lstStyle/>
          <a:p>
            <a:pPr eaLnBrk="1" hangingPunct="1">
              <a:lnSpc>
                <a:spcPct val="90000"/>
              </a:lnSpc>
              <a:buFont typeface="Wingdings" pitchFamily="2" charset="2"/>
              <a:buNone/>
            </a:pPr>
            <a:endParaRPr lang="en-US" altLang="en-US" sz="2800" i="1" dirty="0"/>
          </a:p>
          <a:p>
            <a:r>
              <a:rPr lang="en-US" altLang="en-US" sz="2800" dirty="0"/>
              <a:t>Sexuality: What is it?</a:t>
            </a:r>
          </a:p>
          <a:p>
            <a:r>
              <a:rPr lang="en-US" altLang="en-US" sz="2800" dirty="0"/>
              <a:t>Myths about sexuality and disability</a:t>
            </a:r>
          </a:p>
          <a:p>
            <a:r>
              <a:rPr lang="en-US" altLang="en-US" sz="2800" dirty="0"/>
              <a:t>Factors impacting sexual function</a:t>
            </a:r>
            <a:br>
              <a:rPr lang="en-US" altLang="en-US" sz="2800" dirty="0"/>
            </a:br>
            <a:endParaRPr lang="en-US" altLang="en-US" sz="2800" dirty="0"/>
          </a:p>
        </p:txBody>
      </p:sp>
    </p:spTree>
    <p:extLst>
      <p:ext uri="{BB962C8B-B14F-4D97-AF65-F5344CB8AC3E}">
        <p14:creationId xmlns:p14="http://schemas.microsoft.com/office/powerpoint/2010/main" val="41183733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1CF04F-C9E8-4181-FCC0-388CC45FD16B}"/>
              </a:ext>
            </a:extLst>
          </p:cNvPr>
          <p:cNvSpPr txBox="1">
            <a:spLocks/>
          </p:cNvSpPr>
          <p:nvPr/>
        </p:nvSpPr>
        <p:spPr>
          <a:xfrm>
            <a:off x="858129" y="2166426"/>
            <a:ext cx="8806375" cy="351692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600" i="1" dirty="0"/>
              <a:t>Take Aways: </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Examine your own comfort with the topic</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Initiate discussion, give patients permission</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Be matter of fact</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Stay in your lane</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Facilitate referrals</a:t>
            </a:r>
          </a:p>
          <a:p>
            <a:pPr marL="342900" indent="-342900" algn="l">
              <a:spcBef>
                <a:spcPts val="1000"/>
              </a:spcBef>
              <a:buClr>
                <a:schemeClr val="accent1"/>
              </a:buClr>
              <a:buSzPct val="80000"/>
              <a:buFont typeface="Wingdings 3" charset="2"/>
              <a:buChar char=""/>
            </a:pPr>
            <a:r>
              <a:rPr lang="en-US" altLang="en-US" sz="2800" dirty="0">
                <a:solidFill>
                  <a:schemeClr val="tx1">
                    <a:lumMod val="75000"/>
                    <a:lumOff val="25000"/>
                  </a:schemeClr>
                </a:solidFill>
                <a:latin typeface="+mn-lt"/>
                <a:ea typeface="+mn-ea"/>
                <a:cs typeface="+mn-cs"/>
              </a:rPr>
              <a:t>PRACTICE, PRACTICE, PRACTICE!</a:t>
            </a:r>
          </a:p>
        </p:txBody>
      </p:sp>
      <p:sp>
        <p:nvSpPr>
          <p:cNvPr id="5" name="TextBox 4">
            <a:extLst>
              <a:ext uri="{FF2B5EF4-FFF2-40B4-BE49-F238E27FC236}">
                <a16:creationId xmlns:a16="http://schemas.microsoft.com/office/drawing/2014/main" id="{F4DA3C3D-143E-2D75-4266-392939690BD8}"/>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#3</a:t>
            </a:r>
          </a:p>
        </p:txBody>
      </p:sp>
    </p:spTree>
    <p:extLst>
      <p:ext uri="{BB962C8B-B14F-4D97-AF65-F5344CB8AC3E}">
        <p14:creationId xmlns:p14="http://schemas.microsoft.com/office/powerpoint/2010/main" val="80966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0BC232A3-E438-1C47-93CC-02326F8FF074}"/>
              </a:ext>
            </a:extLst>
          </p:cNvPr>
          <p:cNvSpPr>
            <a:spLocks noGrp="1"/>
          </p:cNvSpPr>
          <p:nvPr>
            <p:ph idx="1"/>
          </p:nvPr>
        </p:nvSpPr>
        <p:spPr>
          <a:xfrm>
            <a:off x="569495" y="509587"/>
            <a:ext cx="8229600" cy="4297363"/>
          </a:xfrm>
        </p:spPr>
        <p:txBody>
          <a:bodyPr/>
          <a:lstStyle/>
          <a:p>
            <a:pPr eaLnBrk="1" hangingPunct="1">
              <a:buFont typeface="Wingdings" pitchFamily="2" charset="2"/>
              <a:buNone/>
            </a:pPr>
            <a:endParaRPr lang="en-US" altLang="en-US" dirty="0"/>
          </a:p>
          <a:p>
            <a:pPr algn="ctr" eaLnBrk="1" hangingPunct="1">
              <a:buFont typeface="Wingdings" pitchFamily="2" charset="2"/>
              <a:buNone/>
            </a:pPr>
            <a:r>
              <a:rPr lang="ja-JP" altLang="en-US" sz="4000" i="1" dirty="0">
                <a:solidFill>
                  <a:schemeClr val="accent1"/>
                </a:solidFill>
              </a:rPr>
              <a:t>“</a:t>
            </a:r>
            <a:r>
              <a:rPr lang="en-US" altLang="ja-JP" sz="4000" i="1" dirty="0">
                <a:solidFill>
                  <a:schemeClr val="accent1"/>
                </a:solidFill>
              </a:rPr>
              <a:t>We use the wheelchair as a toy, </a:t>
            </a:r>
          </a:p>
          <a:p>
            <a:pPr algn="ctr" eaLnBrk="1" hangingPunct="1">
              <a:buFont typeface="Wingdings" pitchFamily="2" charset="2"/>
              <a:buNone/>
            </a:pPr>
            <a:r>
              <a:rPr lang="en-US" altLang="en-US" sz="4000" i="1" dirty="0">
                <a:solidFill>
                  <a:schemeClr val="accent1"/>
                </a:solidFill>
              </a:rPr>
              <a:t>not an obstacle.</a:t>
            </a:r>
            <a:r>
              <a:rPr lang="ja-JP" altLang="en-US" sz="4000" i="1" dirty="0">
                <a:solidFill>
                  <a:schemeClr val="accent1"/>
                </a:solidFill>
              </a:rPr>
              <a:t>”</a:t>
            </a:r>
            <a:endParaRPr lang="en-US" altLang="ja-JP" sz="4000" dirty="0">
              <a:solidFill>
                <a:schemeClr val="accent1"/>
              </a:solidFill>
            </a:endParaRPr>
          </a:p>
          <a:p>
            <a:pPr eaLnBrk="1" hangingPunct="1">
              <a:buFont typeface="Wingdings" pitchFamily="2" charset="2"/>
              <a:buNone/>
            </a:pPr>
            <a:r>
              <a:rPr lang="en-US" altLang="en-US" dirty="0"/>
              <a:t> </a:t>
            </a:r>
          </a:p>
        </p:txBody>
      </p:sp>
      <p:pic>
        <p:nvPicPr>
          <p:cNvPr id="66562" name="Picture 1">
            <a:extLst>
              <a:ext uri="{FF2B5EF4-FFF2-40B4-BE49-F238E27FC236}">
                <a16:creationId xmlns:a16="http://schemas.microsoft.com/office/drawing/2014/main" id="{26AD94B8-2230-3E4C-A35F-E5E35D8A4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66" y="2559794"/>
            <a:ext cx="3024307" cy="26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D1EC956-54B6-B728-159E-BC8BCD8ED3EE}"/>
              </a:ext>
            </a:extLst>
          </p:cNvPr>
          <p:cNvPicPr>
            <a:picLocks noChangeAspect="1"/>
          </p:cNvPicPr>
          <p:nvPr/>
        </p:nvPicPr>
        <p:blipFill rotWithShape="1">
          <a:blip r:embed="rId4"/>
          <a:srcRect l="11308" t="7261" r="61579" b="48360"/>
          <a:stretch/>
        </p:blipFill>
        <p:spPr>
          <a:xfrm>
            <a:off x="4131225" y="2556521"/>
            <a:ext cx="5139385" cy="2628798"/>
          </a:xfrm>
          <a:prstGeom prst="rect">
            <a:avLst/>
          </a:prstGeom>
        </p:spPr>
      </p:pic>
    </p:spTree>
    <p:extLst>
      <p:ext uri="{BB962C8B-B14F-4D97-AF65-F5344CB8AC3E}">
        <p14:creationId xmlns:p14="http://schemas.microsoft.com/office/powerpoint/2010/main" val="42013912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0386729A-1A7F-1D4B-AC19-A2153F8AB87A}"/>
              </a:ext>
            </a:extLst>
          </p:cNvPr>
          <p:cNvSpPr>
            <a:spLocks noGrp="1"/>
          </p:cNvSpPr>
          <p:nvPr>
            <p:ph type="title"/>
          </p:nvPr>
        </p:nvSpPr>
        <p:spPr>
          <a:xfrm>
            <a:off x="535824" y="609601"/>
            <a:ext cx="8229600" cy="914400"/>
          </a:xfrm>
        </p:spPr>
        <p:txBody>
          <a:bodyPr/>
          <a:lstStyle/>
          <a:p>
            <a:r>
              <a:rPr lang="en-US" altLang="en-US" dirty="0"/>
              <a:t>Resources</a:t>
            </a:r>
          </a:p>
        </p:txBody>
      </p:sp>
      <p:sp>
        <p:nvSpPr>
          <p:cNvPr id="65539" name="Content Placeholder 2">
            <a:extLst>
              <a:ext uri="{FF2B5EF4-FFF2-40B4-BE49-F238E27FC236}">
                <a16:creationId xmlns:a16="http://schemas.microsoft.com/office/drawing/2014/main" id="{970DB4A7-25C1-4FC0-BAAF-949FDBCB0045}"/>
              </a:ext>
            </a:extLst>
          </p:cNvPr>
          <p:cNvSpPr>
            <a:spLocks noGrp="1"/>
          </p:cNvSpPr>
          <p:nvPr>
            <p:ph idx="1"/>
          </p:nvPr>
        </p:nvSpPr>
        <p:spPr>
          <a:xfrm>
            <a:off x="535824" y="1524001"/>
            <a:ext cx="9000062" cy="4762499"/>
          </a:xfrm>
        </p:spPr>
        <p:txBody>
          <a:bodyPr>
            <a:normAutofit/>
          </a:bodyPr>
          <a:lstStyle/>
          <a:p>
            <a:pPr>
              <a:defRPr/>
            </a:pPr>
            <a:r>
              <a:rPr lang="en-US" altLang="en-US" sz="2400" dirty="0">
                <a:hlinkClick r:id="rId3">
                  <a:extLst>
                    <a:ext uri="{A12FA001-AC4F-418D-AE19-62706E023703}">
                      <ahyp:hlinkClr xmlns:ahyp="http://schemas.microsoft.com/office/drawing/2018/hyperlinkcolor" val="tx"/>
                    </a:ext>
                  </a:extLst>
                </a:hlinkClick>
              </a:rPr>
              <a:t>https://msktc.org/tbi/factsheets/sexuality-after-traumatic-brain-injury</a:t>
            </a:r>
            <a:endParaRPr lang="en-US" altLang="en-US" sz="2400" dirty="0"/>
          </a:p>
          <a:p>
            <a:pPr>
              <a:defRPr/>
            </a:pPr>
            <a:r>
              <a:rPr lang="en-US" altLang="en-US" sz="2400" dirty="0">
                <a:hlinkClick r:id="rId4">
                  <a:extLst>
                    <a:ext uri="{A12FA001-AC4F-418D-AE19-62706E023703}">
                      <ahyp:hlinkClr xmlns:ahyp="http://schemas.microsoft.com/office/drawing/2018/hyperlinkcolor" val="tx"/>
                    </a:ext>
                  </a:extLst>
                </a:hlinkClick>
              </a:rPr>
              <a:t>https://www.biausa.org/wp-content/uploads/Sexual-Functioning-and-Satisfaction-after-Traumatic-Brain-Injury-.pdf</a:t>
            </a:r>
            <a:endParaRPr lang="en-US" altLang="en-US" sz="2400" dirty="0"/>
          </a:p>
          <a:p>
            <a:pPr>
              <a:defRPr/>
            </a:pPr>
            <a:r>
              <a:rPr lang="en-US" altLang="en-US" sz="2400" dirty="0">
                <a:hlinkClick r:id="rId5">
                  <a:extLst>
                    <a:ext uri="{A12FA001-AC4F-418D-AE19-62706E023703}">
                      <ahyp:hlinkClr xmlns:ahyp="http://schemas.microsoft.com/office/drawing/2018/hyperlinkcolor" val="tx"/>
                    </a:ext>
                  </a:extLst>
                </a:hlinkClick>
              </a:rPr>
              <a:t>http://www.sexualityanddisability.org/</a:t>
            </a:r>
            <a:endParaRPr lang="en-US" altLang="en-US" sz="2400" dirty="0"/>
          </a:p>
          <a:p>
            <a:pPr>
              <a:defRPr/>
            </a:pPr>
            <a:r>
              <a:rPr lang="en-US" altLang="en-US" sz="2400" dirty="0">
                <a:hlinkClick r:id="rId6">
                  <a:extLst>
                    <a:ext uri="{A12FA001-AC4F-418D-AE19-62706E023703}">
                      <ahyp:hlinkClr xmlns:ahyp="http://schemas.microsoft.com/office/drawing/2018/hyperlinkcolor" val="tx"/>
                    </a:ext>
                  </a:extLst>
                </a:hlinkClick>
              </a:rPr>
              <a:t>https://www.drmitchelltepper.com/sex_and_paralysis_video_series</a:t>
            </a:r>
            <a:endParaRPr lang="en-US" altLang="en-US" sz="2400" dirty="0"/>
          </a:p>
          <a:p>
            <a:pPr>
              <a:defRPr/>
            </a:pPr>
            <a:r>
              <a:rPr lang="en-US" altLang="en-US" sz="2400" dirty="0">
                <a:hlinkClick r:id="rId7">
                  <a:extLst>
                    <a:ext uri="{A12FA001-AC4F-418D-AE19-62706E023703}">
                      <ahyp:hlinkClr xmlns:ahyp="http://schemas.microsoft.com/office/drawing/2018/hyperlinkcolor" val="tx"/>
                    </a:ext>
                  </a:extLst>
                </a:hlinkClick>
              </a:rPr>
              <a:t>https://assets2.hrc.org/files/assets/resources/Trans_Safer_Sex_Guide_FINAL.pdf</a:t>
            </a:r>
            <a:endParaRPr lang="en-US" altLang="en-US" sz="2400" dirty="0"/>
          </a:p>
          <a:p>
            <a:pPr>
              <a:defRPr/>
            </a:pPr>
            <a:r>
              <a:rPr lang="en-US" sz="2400" dirty="0">
                <a:ea typeface="ＭＳ Ｐゴシック" pitchFamily="-112" charset="-128"/>
                <a:hlinkClick r:id="rId8">
                  <a:extLst>
                    <a:ext uri="{A12FA001-AC4F-418D-AE19-62706E023703}">
                      <ahyp:hlinkClr xmlns:ahyp="http://schemas.microsoft.com/office/drawing/2018/hyperlinkcolor" val="tx"/>
                    </a:ext>
                  </a:extLst>
                </a:hlinkClick>
              </a:rPr>
              <a:t>https://www.aasect.org/</a:t>
            </a:r>
            <a:endParaRPr lang="en-US" sz="2400" dirty="0">
              <a:ea typeface="ＭＳ Ｐゴシック" pitchFamily="-112" charset="-128"/>
            </a:endParaRPr>
          </a:p>
          <a:p>
            <a:pPr>
              <a:defRPr/>
            </a:pPr>
            <a:endParaRPr lang="en-US" altLang="en-US" sz="2400" dirty="0"/>
          </a:p>
          <a:p>
            <a:pPr marL="0" indent="0">
              <a:buNone/>
              <a:defRPr/>
            </a:pPr>
            <a:endParaRPr lang="en-US" altLang="en-US" sz="2400" dirty="0"/>
          </a:p>
          <a:p>
            <a:pPr>
              <a:defRPr/>
            </a:pPr>
            <a:endParaRPr lang="en-US" altLang="en-US" dirty="0"/>
          </a:p>
        </p:txBody>
      </p:sp>
    </p:spTree>
    <p:extLst>
      <p:ext uri="{BB962C8B-B14F-4D97-AF65-F5344CB8AC3E}">
        <p14:creationId xmlns:p14="http://schemas.microsoft.com/office/powerpoint/2010/main" val="2095390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a:extLst>
              <a:ext uri="{FF2B5EF4-FFF2-40B4-BE49-F238E27FC236}">
                <a16:creationId xmlns:a16="http://schemas.microsoft.com/office/drawing/2014/main" id="{44299844-341D-404B-A2C7-1AEAC3C5B6C5}"/>
              </a:ext>
            </a:extLst>
          </p:cNvPr>
          <p:cNvSpPr>
            <a:spLocks noGrp="1"/>
          </p:cNvSpPr>
          <p:nvPr>
            <p:ph type="ctrTitle"/>
          </p:nvPr>
        </p:nvSpPr>
        <p:spPr/>
        <p:txBody>
          <a:bodyPr/>
          <a:lstStyle/>
          <a:p>
            <a:r>
              <a:rPr lang="en-US" altLang="en-US" dirty="0"/>
              <a:t>Questions and Discussion</a:t>
            </a:r>
          </a:p>
        </p:txBody>
      </p:sp>
    </p:spTree>
    <p:extLst>
      <p:ext uri="{BB962C8B-B14F-4D97-AF65-F5344CB8AC3E}">
        <p14:creationId xmlns:p14="http://schemas.microsoft.com/office/powerpoint/2010/main" val="1389549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a:extLst>
              <a:ext uri="{FF2B5EF4-FFF2-40B4-BE49-F238E27FC236}">
                <a16:creationId xmlns:a16="http://schemas.microsoft.com/office/drawing/2014/main" id="{44299844-341D-404B-A2C7-1AEAC3C5B6C5}"/>
              </a:ext>
            </a:extLst>
          </p:cNvPr>
          <p:cNvSpPr>
            <a:spLocks noGrp="1"/>
          </p:cNvSpPr>
          <p:nvPr>
            <p:ph type="ctrTitle"/>
          </p:nvPr>
        </p:nvSpPr>
        <p:spPr/>
        <p:txBody>
          <a:bodyPr/>
          <a:lstStyle/>
          <a:p>
            <a:r>
              <a:rPr lang="en-US" altLang="en-US" dirty="0"/>
              <a:t>Thank you!</a:t>
            </a:r>
            <a:br>
              <a:rPr lang="en-US" altLang="en-US" dirty="0"/>
            </a:br>
            <a:r>
              <a:rPr lang="en-US" altLang="en-US" dirty="0"/>
              <a:t> </a:t>
            </a:r>
            <a:r>
              <a:rPr lang="en-US" altLang="en-US" sz="2800" dirty="0"/>
              <a:t>To contact me: wright6@uw.edu</a:t>
            </a:r>
          </a:p>
        </p:txBody>
      </p:sp>
    </p:spTree>
    <p:extLst>
      <p:ext uri="{BB962C8B-B14F-4D97-AF65-F5344CB8AC3E}">
        <p14:creationId xmlns:p14="http://schemas.microsoft.com/office/powerpoint/2010/main" val="405032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2C2352-4978-6B4E-B0D0-E14F5E6E5309}"/>
              </a:ext>
            </a:extLst>
          </p:cNvPr>
          <p:cNvSpPr>
            <a:spLocks noGrp="1"/>
          </p:cNvSpPr>
          <p:nvPr>
            <p:ph type="title"/>
          </p:nvPr>
        </p:nvSpPr>
        <p:spPr/>
        <p:txBody>
          <a:bodyPr anchor="b"/>
          <a:lstStyle/>
          <a:p>
            <a:pPr eaLnBrk="1" hangingPunct="1"/>
            <a:r>
              <a:rPr lang="en-US" altLang="en-US" dirty="0"/>
              <a:t>Let’s Talk about Sex! What is it?</a:t>
            </a:r>
          </a:p>
        </p:txBody>
      </p:sp>
      <p:sp>
        <p:nvSpPr>
          <p:cNvPr id="20482" name="Rectangle 3">
            <a:extLst>
              <a:ext uri="{FF2B5EF4-FFF2-40B4-BE49-F238E27FC236}">
                <a16:creationId xmlns:a16="http://schemas.microsoft.com/office/drawing/2014/main" id="{692C9456-C119-664D-9BB5-F6CF569C68C8}"/>
              </a:ext>
            </a:extLst>
          </p:cNvPr>
          <p:cNvSpPr>
            <a:spLocks noGrp="1"/>
          </p:cNvSpPr>
          <p:nvPr>
            <p:ph idx="1"/>
          </p:nvPr>
        </p:nvSpPr>
        <p:spPr/>
        <p:txBody>
          <a:bodyPr>
            <a:normAutofit/>
          </a:bodyPr>
          <a:lstStyle/>
          <a:p>
            <a:pPr eaLnBrk="1" hangingPunct="1">
              <a:lnSpc>
                <a:spcPct val="90000"/>
              </a:lnSpc>
              <a:buFont typeface="Wingdings" pitchFamily="2" charset="2"/>
              <a:buNone/>
            </a:pPr>
            <a:endParaRPr lang="en-US" altLang="en-US" sz="2800" i="1" dirty="0"/>
          </a:p>
          <a:p>
            <a:pPr eaLnBrk="1" hangingPunct="1">
              <a:lnSpc>
                <a:spcPct val="90000"/>
              </a:lnSpc>
            </a:pPr>
            <a:r>
              <a:rPr lang="en-US" altLang="ja-JP" sz="2800" dirty="0"/>
              <a:t>One’s biological identity </a:t>
            </a:r>
          </a:p>
          <a:p>
            <a:pPr eaLnBrk="1" hangingPunct="1">
              <a:lnSpc>
                <a:spcPct val="90000"/>
              </a:lnSpc>
            </a:pPr>
            <a:r>
              <a:rPr lang="en-US" altLang="ja-JP" sz="2800" dirty="0"/>
              <a:t>Physical manifestations of sexual behavior</a:t>
            </a:r>
          </a:p>
          <a:p>
            <a:pPr eaLnBrk="1" hangingPunct="1">
              <a:lnSpc>
                <a:spcPct val="90000"/>
              </a:lnSpc>
            </a:pPr>
            <a:r>
              <a:rPr lang="en-US" altLang="ja-JP" sz="2800" dirty="0"/>
              <a:t>Sex ≠ Identity ≠ Expression ≠ Attraction</a:t>
            </a:r>
            <a:br>
              <a:rPr lang="en-US" altLang="en-US" sz="2800" dirty="0"/>
            </a:br>
            <a:br>
              <a:rPr lang="en-US" altLang="en-US" sz="2800" dirty="0"/>
            </a:br>
            <a:endParaRPr lang="en-US" altLang="en-US" sz="2800" dirty="0"/>
          </a:p>
        </p:txBody>
      </p:sp>
      <p:sp>
        <p:nvSpPr>
          <p:cNvPr id="3" name="TextBox 2">
            <a:extLst>
              <a:ext uri="{FF2B5EF4-FFF2-40B4-BE49-F238E27FC236}">
                <a16:creationId xmlns:a16="http://schemas.microsoft.com/office/drawing/2014/main" id="{3DE6CA7C-622A-9144-58C3-0C8EC342236B}"/>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3829869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0DBC4F-B4C0-2345-809C-D0165CAD6C5D}"/>
              </a:ext>
            </a:extLst>
          </p:cNvPr>
          <p:cNvPicPr>
            <a:picLocks noChangeAspect="1"/>
          </p:cNvPicPr>
          <p:nvPr/>
        </p:nvPicPr>
        <p:blipFill>
          <a:blip r:embed="rId3"/>
          <a:stretch>
            <a:fillRect/>
          </a:stretch>
        </p:blipFill>
        <p:spPr>
          <a:xfrm>
            <a:off x="465221" y="309336"/>
            <a:ext cx="8300453" cy="6294974"/>
          </a:xfrm>
          <a:prstGeom prst="rect">
            <a:avLst/>
          </a:prstGeom>
        </p:spPr>
      </p:pic>
      <p:sp>
        <p:nvSpPr>
          <p:cNvPr id="3" name="TextBox 2">
            <a:extLst>
              <a:ext uri="{FF2B5EF4-FFF2-40B4-BE49-F238E27FC236}">
                <a16:creationId xmlns:a16="http://schemas.microsoft.com/office/drawing/2014/main" id="{8126585E-8A4C-6382-AFC5-1434E9CDDC53}"/>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11630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6F6DC1B-1499-0747-A060-A78A84BD57D2}"/>
              </a:ext>
            </a:extLst>
          </p:cNvPr>
          <p:cNvSpPr>
            <a:spLocks noGrp="1"/>
          </p:cNvSpPr>
          <p:nvPr>
            <p:ph type="title"/>
          </p:nvPr>
        </p:nvSpPr>
        <p:spPr/>
        <p:txBody>
          <a:bodyPr anchor="b"/>
          <a:lstStyle/>
          <a:p>
            <a:pPr eaLnBrk="1" hangingPunct="1"/>
            <a:r>
              <a:rPr lang="en-US" altLang="en-US" dirty="0"/>
              <a:t>What is Sexuality?</a:t>
            </a:r>
          </a:p>
        </p:txBody>
      </p:sp>
      <p:sp>
        <p:nvSpPr>
          <p:cNvPr id="21506" name="Rectangle 3">
            <a:extLst>
              <a:ext uri="{FF2B5EF4-FFF2-40B4-BE49-F238E27FC236}">
                <a16:creationId xmlns:a16="http://schemas.microsoft.com/office/drawing/2014/main" id="{ED4EC6A0-8E2E-F642-992F-2264EF88317C}"/>
              </a:ext>
            </a:extLst>
          </p:cNvPr>
          <p:cNvSpPr>
            <a:spLocks noGrp="1"/>
          </p:cNvSpPr>
          <p:nvPr>
            <p:ph idx="1"/>
          </p:nvPr>
        </p:nvSpPr>
        <p:spPr/>
        <p:txBody>
          <a:bodyPr>
            <a:noAutofit/>
          </a:bodyPr>
          <a:lstStyle/>
          <a:p>
            <a:pPr eaLnBrk="1" hangingPunct="1"/>
            <a:r>
              <a:rPr lang="en-US" altLang="en-US" sz="2800" dirty="0"/>
              <a:t>Sexuality is a combination of many factors</a:t>
            </a:r>
          </a:p>
          <a:p>
            <a:pPr lvl="1" eaLnBrk="1" hangingPunct="1"/>
            <a:r>
              <a:rPr lang="en-US" altLang="en-US" sz="2400" dirty="0"/>
              <a:t>Sex</a:t>
            </a:r>
          </a:p>
          <a:p>
            <a:pPr lvl="1" eaLnBrk="1" hangingPunct="1"/>
            <a:r>
              <a:rPr lang="en-US" altLang="en-US" sz="2400" dirty="0"/>
              <a:t>Feelings</a:t>
            </a:r>
          </a:p>
          <a:p>
            <a:pPr lvl="1" eaLnBrk="1" hangingPunct="1"/>
            <a:r>
              <a:rPr lang="en-US" altLang="en-US" sz="2400" dirty="0"/>
              <a:t>Behaviors</a:t>
            </a:r>
          </a:p>
          <a:p>
            <a:pPr lvl="1" eaLnBrk="1" hangingPunct="1"/>
            <a:r>
              <a:rPr lang="en-US" altLang="en-US" sz="2400" dirty="0"/>
              <a:t>Sexual identity</a:t>
            </a:r>
          </a:p>
          <a:p>
            <a:pPr lvl="1" eaLnBrk="1" hangingPunct="1"/>
            <a:r>
              <a:rPr lang="en-US" altLang="en-US" sz="2400" dirty="0"/>
              <a:t>Social expectations/structures (religion, politics, socioeconomic status, medicine)</a:t>
            </a:r>
          </a:p>
          <a:p>
            <a:pPr lvl="1" eaLnBrk="1" hangingPunct="1"/>
            <a:r>
              <a:rPr lang="en-US" altLang="en-US" sz="2400" dirty="0"/>
              <a:t>Personal, individual </a:t>
            </a:r>
          </a:p>
        </p:txBody>
      </p:sp>
      <p:sp>
        <p:nvSpPr>
          <p:cNvPr id="3" name="TextBox 2">
            <a:extLst>
              <a:ext uri="{FF2B5EF4-FFF2-40B4-BE49-F238E27FC236}">
                <a16:creationId xmlns:a16="http://schemas.microsoft.com/office/drawing/2014/main" id="{495C83F0-C3AA-EA62-D9C0-930C887C4EB6}"/>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9380129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2A0D0B5-3F6E-AB46-B0A4-708DC0CB3054}"/>
              </a:ext>
            </a:extLst>
          </p:cNvPr>
          <p:cNvSpPr>
            <a:spLocks noGrp="1"/>
          </p:cNvSpPr>
          <p:nvPr>
            <p:ph type="title"/>
          </p:nvPr>
        </p:nvSpPr>
        <p:spPr/>
        <p:txBody>
          <a:bodyPr/>
          <a:lstStyle/>
          <a:p>
            <a:r>
              <a:rPr lang="en-US" altLang="en-US" dirty="0"/>
              <a:t>Cultural Differences to consider:</a:t>
            </a:r>
          </a:p>
        </p:txBody>
      </p:sp>
      <p:sp>
        <p:nvSpPr>
          <p:cNvPr id="23554" name="Content Placeholder 11">
            <a:extLst>
              <a:ext uri="{FF2B5EF4-FFF2-40B4-BE49-F238E27FC236}">
                <a16:creationId xmlns:a16="http://schemas.microsoft.com/office/drawing/2014/main" id="{A0841010-A668-9049-AF43-B37097382B18}"/>
              </a:ext>
            </a:extLst>
          </p:cNvPr>
          <p:cNvSpPr>
            <a:spLocks noGrp="1"/>
          </p:cNvSpPr>
          <p:nvPr>
            <p:ph idx="1"/>
          </p:nvPr>
        </p:nvSpPr>
        <p:spPr>
          <a:xfrm>
            <a:off x="677334" y="1483895"/>
            <a:ext cx="8229600" cy="4044950"/>
          </a:xfrm>
        </p:spPr>
        <p:txBody>
          <a:bodyPr/>
          <a:lstStyle/>
          <a:p>
            <a:r>
              <a:rPr lang="en-US" altLang="en-US" sz="2400" dirty="0"/>
              <a:t>Wide spectrum of beliefs and practices globally</a:t>
            </a:r>
          </a:p>
          <a:p>
            <a:r>
              <a:rPr lang="en-US" altLang="en-US" sz="2400" dirty="0"/>
              <a:t>e.g., legality of homosexual relationships and expression: </a:t>
            </a:r>
          </a:p>
          <a:p>
            <a:pPr lvl="1"/>
            <a:endParaRPr lang="en-US" altLang="en-US" dirty="0"/>
          </a:p>
        </p:txBody>
      </p:sp>
      <p:sp>
        <p:nvSpPr>
          <p:cNvPr id="23555" name="TextBox 1">
            <a:extLst>
              <a:ext uri="{FF2B5EF4-FFF2-40B4-BE49-F238E27FC236}">
                <a16:creationId xmlns:a16="http://schemas.microsoft.com/office/drawing/2014/main" id="{331DA1FE-AD3F-6948-8CFB-AC13EA9A50C6}"/>
              </a:ext>
            </a:extLst>
          </p:cNvPr>
          <p:cNvSpPr txBox="1">
            <a:spLocks noChangeArrowheads="1"/>
          </p:cNvSpPr>
          <p:nvPr/>
        </p:nvSpPr>
        <p:spPr bwMode="auto">
          <a:xfrm>
            <a:off x="495127" y="6400800"/>
            <a:ext cx="877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err="1"/>
              <a:t>File:World</a:t>
            </a:r>
            <a:r>
              <a:rPr lang="en-US" altLang="en-US" sz="800" dirty="0"/>
              <a:t> laws pertaining to homosexual relationships and </a:t>
            </a:r>
            <a:r>
              <a:rPr lang="en-US" altLang="en-US" sz="800" dirty="0" err="1"/>
              <a:t>expression.svg</a:t>
            </a:r>
            <a:r>
              <a:rPr lang="en-US" altLang="en-US" sz="800" dirty="0"/>
              <a:t>. (2021, November 12). </a:t>
            </a:r>
            <a:r>
              <a:rPr lang="en-US" altLang="en-US" sz="800" i="1" dirty="0"/>
              <a:t>Wikimedia Commons, the free media repository</a:t>
            </a:r>
            <a:r>
              <a:rPr lang="en-US" altLang="en-US" sz="800" dirty="0"/>
              <a:t>. Retrieved November 13, 2021 from </a:t>
            </a:r>
            <a:r>
              <a:rPr lang="en-US" altLang="en-US" sz="800" dirty="0">
                <a:hlinkClick r:id="rId3"/>
              </a:rPr>
              <a:t>https://commons.wikimedia.org/w/index.php?title=File:World_laws_pertaining_to_homosexual_relationships_and_expression.svg&amp;oldid=606732609</a:t>
            </a:r>
            <a:r>
              <a:rPr lang="en-US" altLang="en-US" sz="800" dirty="0"/>
              <a:t>.</a:t>
            </a:r>
          </a:p>
        </p:txBody>
      </p:sp>
      <p:pic>
        <p:nvPicPr>
          <p:cNvPr id="23556" name="Picture 3">
            <a:extLst>
              <a:ext uri="{FF2B5EF4-FFF2-40B4-BE49-F238E27FC236}">
                <a16:creationId xmlns:a16="http://schemas.microsoft.com/office/drawing/2014/main" id="{522BD75C-78D2-9F44-BA48-4A888DC25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896" y="2667000"/>
            <a:ext cx="7285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FE5A74-2866-F01A-0DC4-566FBF9E3418}"/>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272760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2A0D0B5-3F6E-AB46-B0A4-708DC0CB3054}"/>
              </a:ext>
            </a:extLst>
          </p:cNvPr>
          <p:cNvSpPr>
            <a:spLocks noGrp="1"/>
          </p:cNvSpPr>
          <p:nvPr>
            <p:ph type="title"/>
          </p:nvPr>
        </p:nvSpPr>
        <p:spPr/>
        <p:txBody>
          <a:bodyPr/>
          <a:lstStyle/>
          <a:p>
            <a:r>
              <a:rPr lang="en-US" altLang="en-US" dirty="0"/>
              <a:t>Cultural Differences to consider:</a:t>
            </a:r>
          </a:p>
        </p:txBody>
      </p:sp>
      <p:sp>
        <p:nvSpPr>
          <p:cNvPr id="23554" name="Content Placeholder 11">
            <a:extLst>
              <a:ext uri="{FF2B5EF4-FFF2-40B4-BE49-F238E27FC236}">
                <a16:creationId xmlns:a16="http://schemas.microsoft.com/office/drawing/2014/main" id="{A0841010-A668-9049-AF43-B37097382B18}"/>
              </a:ext>
            </a:extLst>
          </p:cNvPr>
          <p:cNvSpPr>
            <a:spLocks noGrp="1"/>
          </p:cNvSpPr>
          <p:nvPr>
            <p:ph idx="1"/>
          </p:nvPr>
        </p:nvSpPr>
        <p:spPr>
          <a:xfrm>
            <a:off x="677334" y="1483895"/>
            <a:ext cx="8229600" cy="4044950"/>
          </a:xfrm>
        </p:spPr>
        <p:txBody>
          <a:bodyPr/>
          <a:lstStyle/>
          <a:p>
            <a:r>
              <a:rPr lang="en-US" altLang="en-US" sz="2400" dirty="0"/>
              <a:t>Another example: male circumcision</a:t>
            </a:r>
            <a:endParaRPr lang="en-US" altLang="en-US" dirty="0"/>
          </a:p>
        </p:txBody>
      </p:sp>
      <p:pic>
        <p:nvPicPr>
          <p:cNvPr id="23556" name="Picture 3">
            <a:extLst>
              <a:ext uri="{FF2B5EF4-FFF2-40B4-BE49-F238E27FC236}">
                <a16:creationId xmlns:a16="http://schemas.microsoft.com/office/drawing/2014/main" id="{522BD75C-78D2-9F44-BA48-4A888DC25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896" y="2667000"/>
            <a:ext cx="7285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soc.ucsb.edu/sexinfo/sites/default/files/files/styles/large/public/field/image/Global_Map_of_Male_Circumcision_Prevalence_at_Country_Level.png">
            <a:extLst>
              <a:ext uri="{FF2B5EF4-FFF2-40B4-BE49-F238E27FC236}">
                <a16:creationId xmlns:a16="http://schemas.microsoft.com/office/drawing/2014/main" id="{1BFC10A1-054D-2743-8FDF-4FC9A1E77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22" y="2065006"/>
            <a:ext cx="8950325"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313B9D8-C9CD-76D9-468D-6D75C581733C}"/>
              </a:ext>
            </a:extLst>
          </p:cNvPr>
          <p:cNvSpPr txBox="1"/>
          <p:nvPr/>
        </p:nvSpPr>
        <p:spPr>
          <a:xfrm>
            <a:off x="6952832" y="182227"/>
            <a:ext cx="2208627" cy="369332"/>
          </a:xfrm>
          <a:prstGeom prst="rect">
            <a:avLst/>
          </a:prstGeom>
          <a:noFill/>
        </p:spPr>
        <p:txBody>
          <a:bodyPr wrap="square" rtlCol="0">
            <a:spAutoFit/>
          </a:bodyPr>
          <a:lstStyle/>
          <a:p>
            <a:pPr algn="r"/>
            <a:r>
              <a:rPr lang="en-US" i="1" dirty="0">
                <a:solidFill>
                  <a:schemeClr val="accent1"/>
                </a:solidFill>
              </a:rPr>
              <a:t>Objective #1</a:t>
            </a:r>
          </a:p>
        </p:txBody>
      </p:sp>
    </p:spTree>
    <p:extLst>
      <p:ext uri="{BB962C8B-B14F-4D97-AF65-F5344CB8AC3E}">
        <p14:creationId xmlns:p14="http://schemas.microsoft.com/office/powerpoint/2010/main" val="509992958"/>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AC98003708542A5E81B18CED5263F" ma:contentTypeVersion="16" ma:contentTypeDescription="Create a new document." ma:contentTypeScope="" ma:versionID="8df70dc2b62fada52c205b4a0a616925">
  <xsd:schema xmlns:xsd="http://www.w3.org/2001/XMLSchema" xmlns:xs="http://www.w3.org/2001/XMLSchema" xmlns:p="http://schemas.microsoft.com/office/2006/metadata/properties" xmlns:ns3="c700e635-a1e4-4179-b8d5-0a932f9219c6" xmlns:ns4="6c9d5ea5-f356-4a34-a94f-8f8104afba05" targetNamespace="http://schemas.microsoft.com/office/2006/metadata/properties" ma:root="true" ma:fieldsID="84512046fa9661055b3f41a10ba67da2" ns3:_="" ns4:_="">
    <xsd:import namespace="c700e635-a1e4-4179-b8d5-0a932f9219c6"/>
    <xsd:import namespace="6c9d5ea5-f356-4a34-a94f-8f8104afba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0e635-a1e4-4179-b8d5-0a932f921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9d5ea5-f356-4a34-a94f-8f8104afba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700e635-a1e4-4179-b8d5-0a932f9219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9F45AC-DFF6-4E59-A276-99D3B91A1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0e635-a1e4-4179-b8d5-0a932f9219c6"/>
    <ds:schemaRef ds:uri="6c9d5ea5-f356-4a34-a94f-8f8104afb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6821B-B0A5-4817-9004-E2CF6AB873D8}">
  <ds:schemaRefs>
    <ds:schemaRef ds:uri="http://schemas.microsoft.com/office/2006/documentManagement/types"/>
    <ds:schemaRef ds:uri="6c9d5ea5-f356-4a34-a94f-8f8104afba05"/>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c700e635-a1e4-4179-b8d5-0a932f9219c6"/>
  </ds:schemaRefs>
</ds:datastoreItem>
</file>

<file path=customXml/itemProps3.xml><?xml version="1.0" encoding="utf-8"?>
<ds:datastoreItem xmlns:ds="http://schemas.openxmlformats.org/officeDocument/2006/customXml" ds:itemID="{30E3A4D0-1AEF-402C-A98A-ECE2F33BC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2793</TotalTime>
  <Words>6055</Words>
  <Application>Microsoft Macintosh PowerPoint</Application>
  <PresentationFormat>Widescreen</PresentationFormat>
  <Paragraphs>501</Paragraphs>
  <Slides>44</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メイリオ</vt:lpstr>
      <vt:lpstr>ＭＳ Ｐゴシック</vt:lpstr>
      <vt:lpstr>ＭＳ Ｐゴシック</vt:lpstr>
      <vt:lpstr>游ゴシック</vt:lpstr>
      <vt:lpstr>Yu Mincho Light</vt:lpstr>
      <vt:lpstr>Arial</vt:lpstr>
      <vt:lpstr>Calibri</vt:lpstr>
      <vt:lpstr>Open Sans</vt:lpstr>
      <vt:lpstr>Raleway</vt:lpstr>
      <vt:lpstr>Trebuchet MS</vt:lpstr>
      <vt:lpstr>Wingdings</vt:lpstr>
      <vt:lpstr>Wingdings 3</vt:lpstr>
      <vt:lpstr>Facet</vt:lpstr>
      <vt:lpstr>Post-TBI  Return to Sexuality </vt:lpstr>
      <vt:lpstr>Speaker Disclosures</vt:lpstr>
      <vt:lpstr>Objectives</vt:lpstr>
      <vt:lpstr>Objective #1:  Overview of Sex and Sexuality</vt:lpstr>
      <vt:lpstr>Let’s Talk about Sex! What is it?</vt:lpstr>
      <vt:lpstr>PowerPoint Presentation</vt:lpstr>
      <vt:lpstr>What is Sexuality?</vt:lpstr>
      <vt:lpstr>Cultural Differences to consider:</vt:lpstr>
      <vt:lpstr>Cultural Differences to consider:</vt:lpstr>
      <vt:lpstr>PowerPoint Presentation</vt:lpstr>
      <vt:lpstr> Myths about Sex and Disability</vt:lpstr>
      <vt:lpstr>The True Truth</vt:lpstr>
      <vt:lpstr>What do these have in common?</vt:lpstr>
      <vt:lpstr>Sexual Dysfunction</vt:lpstr>
      <vt:lpstr>PowerPoint Presentation</vt:lpstr>
      <vt:lpstr>Objective #2:  Impact of TBI on Sex and Sexuality </vt:lpstr>
      <vt:lpstr>Sexual Adjustment after Brain Injury</vt:lpstr>
      <vt:lpstr>Possible Impacts of TBI: Cognitive Barriers to Sexual Function</vt:lpstr>
      <vt:lpstr>Case Example</vt:lpstr>
      <vt:lpstr>Possible Impacts of TBI: Physical Barriers to Sexual Function</vt:lpstr>
      <vt:lpstr>Possible Impacts of TBI: Other Factors affecting Sexual Feelings  and Behaviors</vt:lpstr>
      <vt:lpstr>Possible Impacts of TBI: Other Factors affecting Sexual Feelings  and Behaviors</vt:lpstr>
      <vt:lpstr>Case Example</vt:lpstr>
      <vt:lpstr>Possible Impacts of TBI: How Others View Them</vt:lpstr>
      <vt:lpstr>PowerPoint Presentation</vt:lpstr>
      <vt:lpstr>Objective #3:  How and when should the topic come up for you in clinical practice?</vt:lpstr>
      <vt:lpstr>Addressing Sex and Sexuality post-TBI</vt:lpstr>
      <vt:lpstr>How do we talk about it?</vt:lpstr>
      <vt:lpstr>PLISSIT Model (Annon, 1974)</vt:lpstr>
      <vt:lpstr>Permission</vt:lpstr>
      <vt:lpstr>Two-Person Practice:  Giving Patients Permission to Discuss Sex</vt:lpstr>
      <vt:lpstr>Two-Person Practice:  Questions to Try</vt:lpstr>
      <vt:lpstr>Limited Information</vt:lpstr>
      <vt:lpstr>Empowering Patients’ Self-Advocacy</vt:lpstr>
      <vt:lpstr>Empowering Patients’ Self-Advocacy, continued: </vt:lpstr>
      <vt:lpstr>Specific Suggestions</vt:lpstr>
      <vt:lpstr>Intensive Therapy</vt:lpstr>
      <vt:lpstr>Common issues that could come up in different types of healthcare visits</vt:lpstr>
      <vt:lpstr>Putting it into practice</vt:lpstr>
      <vt:lpstr>PowerPoint Presentation</vt:lpstr>
      <vt:lpstr>PowerPoint Presentation</vt:lpstr>
      <vt:lpstr>Resources</vt:lpstr>
      <vt:lpstr>Questions and Discussion</vt:lpstr>
      <vt:lpstr>Thank you!  To contact me: wright6@uw.edu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ctowle</dc:creator>
  <cp:lastModifiedBy>Katherine Wright</cp:lastModifiedBy>
  <cp:revision>98</cp:revision>
  <dcterms:created xsi:type="dcterms:W3CDTF">2022-01-04T04:03:12Z</dcterms:created>
  <dcterms:modified xsi:type="dcterms:W3CDTF">2025-01-16T08:32:22Z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0x010100E90AC98003708542A5E81B18CED5263F</vt:lpwstr>
  </property>
</Properties>
</file>